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5"/>
  </p:notesMasterIdLst>
  <p:sldIdLst>
    <p:sldId id="516" r:id="rId2"/>
    <p:sldId id="383" r:id="rId3"/>
    <p:sldId id="510" r:id="rId4"/>
    <p:sldId id="518" r:id="rId5"/>
    <p:sldId id="385" r:id="rId6"/>
    <p:sldId id="387" r:id="rId7"/>
    <p:sldId id="388" r:id="rId8"/>
    <p:sldId id="393" r:id="rId9"/>
    <p:sldId id="395" r:id="rId10"/>
    <p:sldId id="396" r:id="rId11"/>
    <p:sldId id="397" r:id="rId12"/>
    <p:sldId id="398" r:id="rId13"/>
    <p:sldId id="399" r:id="rId14"/>
    <p:sldId id="400" r:id="rId15"/>
    <p:sldId id="470" r:id="rId16"/>
    <p:sldId id="402" r:id="rId17"/>
    <p:sldId id="475" r:id="rId18"/>
    <p:sldId id="403" r:id="rId19"/>
    <p:sldId id="473" r:id="rId20"/>
    <p:sldId id="474" r:id="rId21"/>
    <p:sldId id="407" r:id="rId22"/>
    <p:sldId id="511" r:id="rId23"/>
    <p:sldId id="410" r:id="rId24"/>
    <p:sldId id="517" r:id="rId25"/>
    <p:sldId id="476" r:id="rId26"/>
    <p:sldId id="411" r:id="rId27"/>
    <p:sldId id="419" r:id="rId28"/>
    <p:sldId id="420" r:id="rId29"/>
    <p:sldId id="288" r:id="rId30"/>
    <p:sldId id="289" r:id="rId31"/>
    <p:sldId id="290" r:id="rId32"/>
    <p:sldId id="291" r:id="rId33"/>
    <p:sldId id="500" r:id="rId34"/>
    <p:sldId id="512" r:id="rId35"/>
    <p:sldId id="295" r:id="rId36"/>
    <p:sldId id="501" r:id="rId37"/>
    <p:sldId id="298" r:id="rId38"/>
    <p:sldId id="299" r:id="rId39"/>
    <p:sldId id="300" r:id="rId40"/>
    <p:sldId id="301" r:id="rId41"/>
    <p:sldId id="302" r:id="rId42"/>
    <p:sldId id="303" r:id="rId43"/>
    <p:sldId id="304" r:id="rId44"/>
    <p:sldId id="305" r:id="rId45"/>
    <p:sldId id="306" r:id="rId46"/>
    <p:sldId id="307" r:id="rId47"/>
    <p:sldId id="308" r:id="rId48"/>
    <p:sldId id="507" r:id="rId49"/>
    <p:sldId id="499" r:id="rId50"/>
    <p:sldId id="424" r:id="rId51"/>
    <p:sldId id="425" r:id="rId52"/>
    <p:sldId id="426" r:id="rId53"/>
    <p:sldId id="310" r:id="rId54"/>
    <p:sldId id="311" r:id="rId55"/>
    <p:sldId id="312" r:id="rId56"/>
    <p:sldId id="314" r:id="rId57"/>
    <p:sldId id="315" r:id="rId58"/>
    <p:sldId id="316" r:id="rId59"/>
    <p:sldId id="317" r:id="rId60"/>
    <p:sldId id="429" r:id="rId61"/>
    <p:sldId id="513" r:id="rId62"/>
    <p:sldId id="319" r:id="rId63"/>
    <p:sldId id="320" r:id="rId64"/>
    <p:sldId id="321" r:id="rId65"/>
    <p:sldId id="322" r:id="rId66"/>
    <p:sldId id="323" r:id="rId67"/>
    <p:sldId id="324" r:id="rId68"/>
    <p:sldId id="514" r:id="rId69"/>
    <p:sldId id="325" r:id="rId70"/>
    <p:sldId id="326" r:id="rId71"/>
    <p:sldId id="330" r:id="rId72"/>
    <p:sldId id="335" r:id="rId73"/>
    <p:sldId id="336" r:id="rId74"/>
    <p:sldId id="337" r:id="rId75"/>
    <p:sldId id="331" r:id="rId76"/>
    <p:sldId id="332" r:id="rId77"/>
    <p:sldId id="519" r:id="rId78"/>
    <p:sldId id="338" r:id="rId79"/>
    <p:sldId id="339" r:id="rId80"/>
    <p:sldId id="340" r:id="rId81"/>
    <p:sldId id="342" r:id="rId82"/>
    <p:sldId id="343" r:id="rId83"/>
    <p:sldId id="345" r:id="rId84"/>
    <p:sldId id="479" r:id="rId85"/>
    <p:sldId id="481" r:id="rId86"/>
    <p:sldId id="491" r:id="rId87"/>
    <p:sldId id="347" r:id="rId88"/>
    <p:sldId id="349" r:id="rId89"/>
    <p:sldId id="350" r:id="rId90"/>
    <p:sldId id="484" r:id="rId91"/>
    <p:sldId id="485" r:id="rId92"/>
    <p:sldId id="486" r:id="rId93"/>
    <p:sldId id="487" r:id="rId94"/>
    <p:sldId id="488" r:id="rId95"/>
    <p:sldId id="489" r:id="rId96"/>
    <p:sldId id="490" r:id="rId97"/>
    <p:sldId id="352" r:id="rId98"/>
    <p:sldId id="354" r:id="rId99"/>
    <p:sldId id="355" r:id="rId100"/>
    <p:sldId id="356" r:id="rId101"/>
    <p:sldId id="357" r:id="rId102"/>
    <p:sldId id="358" r:id="rId103"/>
    <p:sldId id="359" r:id="rId104"/>
    <p:sldId id="361" r:id="rId105"/>
    <p:sldId id="363" r:id="rId106"/>
    <p:sldId id="450" r:id="rId107"/>
    <p:sldId id="364" r:id="rId108"/>
    <p:sldId id="365" r:id="rId109"/>
    <p:sldId id="368" r:id="rId110"/>
    <p:sldId id="369" r:id="rId111"/>
    <p:sldId id="370" r:id="rId112"/>
    <p:sldId id="497" r:id="rId113"/>
    <p:sldId id="371" r:id="rId114"/>
    <p:sldId id="372" r:id="rId115"/>
    <p:sldId id="405" r:id="rId116"/>
    <p:sldId id="374" r:id="rId117"/>
    <p:sldId id="376" r:id="rId118"/>
    <p:sldId id="378" r:id="rId119"/>
    <p:sldId id="462" r:id="rId120"/>
    <p:sldId id="463" r:id="rId121"/>
    <p:sldId id="466" r:id="rId122"/>
    <p:sldId id="467" r:id="rId123"/>
    <p:sldId id="515"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2" d="100"/>
        <a:sy n="62" d="100"/>
      </p:scale>
      <p:origin x="0" y="-59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0B2D6-EBA9-488B-BA2E-08100913698F}" type="datetimeFigureOut">
              <a:rPr lang="en-US" smtClean="0"/>
              <a:t>5/15/2016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160F8-5A70-4D5F-9FE7-A54B06FB03FE}" type="slidenum">
              <a:rPr lang="en-US" smtClean="0"/>
              <a:t>‹#›</a:t>
            </a:fld>
            <a:endParaRPr lang="en-US"/>
          </a:p>
        </p:txBody>
      </p:sp>
    </p:spTree>
    <p:extLst>
      <p:ext uri="{BB962C8B-B14F-4D97-AF65-F5344CB8AC3E}">
        <p14:creationId xmlns:p14="http://schemas.microsoft.com/office/powerpoint/2010/main" val="3473493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mc/articles/PMC2782502/table/t1-cjc2558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E39EF-68C8-4F26-9F21-ED9600589EC3}" type="slidenum">
              <a:rPr lang="en-US"/>
              <a:pPr/>
              <a:t>9</a:t>
            </a:fld>
            <a:endParaRPr lang="en-US"/>
          </a:p>
        </p:txBody>
      </p:sp>
      <p:sp>
        <p:nvSpPr>
          <p:cNvPr id="27650" name="Rectangle 2"/>
          <p:cNvSpPr>
            <a:spLocks noGrp="1" noRot="1" noChangeAspect="1" noChangeArrowheads="1" noTextEdit="1"/>
          </p:cNvSpPr>
          <p:nvPr>
            <p:ph type="sldImg"/>
          </p:nvPr>
        </p:nvSpPr>
        <p:spPr bwMode="auto">
          <a:xfrm>
            <a:off x="1146175" y="687388"/>
            <a:ext cx="4567238" cy="3425825"/>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nSpc>
                <a:spcPct val="90000"/>
              </a:lnSpc>
            </a:pPr>
            <a:r>
              <a:rPr lang="en-US" sz="1200" dirty="0" smtClean="0">
                <a:latin typeface="Calibri" pitchFamily="34" charset="0"/>
              </a:rPr>
              <a:t>Prior angina pectoris</a:t>
            </a:r>
          </a:p>
          <a:p>
            <a:pPr>
              <a:lnSpc>
                <a:spcPct val="90000"/>
              </a:lnSpc>
            </a:pPr>
            <a:r>
              <a:rPr lang="en-US" sz="1200" dirty="0" smtClean="0">
                <a:latin typeface="Calibri" pitchFamily="34" charset="0"/>
              </a:rPr>
              <a:t>Prior  MI	</a:t>
            </a:r>
          </a:p>
          <a:p>
            <a:pPr>
              <a:lnSpc>
                <a:spcPct val="90000"/>
              </a:lnSpc>
            </a:pPr>
            <a:r>
              <a:rPr lang="en-US" sz="1200" dirty="0" smtClean="0">
                <a:latin typeface="Calibri" pitchFamily="34" charset="0"/>
              </a:rPr>
              <a:t>Female gender</a:t>
            </a:r>
          </a:p>
          <a:p>
            <a:pPr>
              <a:lnSpc>
                <a:spcPct val="90000"/>
              </a:lnSpc>
            </a:pPr>
            <a:r>
              <a:rPr lang="en-US" sz="1200" dirty="0" smtClean="0">
                <a:latin typeface="Calibri" pitchFamily="34" charset="0"/>
              </a:rPr>
              <a:t>Hypertension</a:t>
            </a:r>
          </a:p>
          <a:p>
            <a:pPr>
              <a:lnSpc>
                <a:spcPct val="90000"/>
              </a:lnSpc>
            </a:pPr>
            <a:r>
              <a:rPr lang="en-US" sz="1200" dirty="0" smtClean="0">
                <a:latin typeface="Calibri" pitchFamily="34" charset="0"/>
              </a:rPr>
              <a:t>History of CHF</a:t>
            </a:r>
          </a:p>
          <a:p>
            <a:pPr>
              <a:lnSpc>
                <a:spcPct val="90000"/>
              </a:lnSpc>
            </a:pPr>
            <a:r>
              <a:rPr lang="en-US" sz="1200" dirty="0" smtClean="0">
                <a:latin typeface="Calibri" pitchFamily="34" charset="0"/>
              </a:rPr>
              <a:t>Hyperlipidemia</a:t>
            </a:r>
          </a:p>
          <a:p>
            <a:r>
              <a:rPr lang="en-US" sz="1200" dirty="0" smtClean="0">
                <a:latin typeface="Calibri" pitchFamily="34" charset="0"/>
              </a:rPr>
              <a:t>Diabetes </a:t>
            </a:r>
          </a:p>
          <a:p>
            <a:r>
              <a:rPr lang="en-US" dirty="0" smtClean="0">
                <a:latin typeface="Calibri" pitchFamily="34" charset="0"/>
              </a:rPr>
              <a:t>ECG Criteria</a:t>
            </a:r>
          </a:p>
          <a:p>
            <a:r>
              <a:rPr lang="en-US" dirty="0" smtClean="0">
                <a:latin typeface="Calibri" pitchFamily="34" charset="0"/>
              </a:rPr>
              <a:t>Markedly elevated cardiac enzymes</a:t>
            </a:r>
          </a:p>
          <a:p>
            <a:r>
              <a:rPr lang="en-US" dirty="0" smtClean="0">
                <a:latin typeface="Calibri" pitchFamily="34" charset="0"/>
              </a:rPr>
              <a:t>Elevated BUN</a:t>
            </a:r>
          </a:p>
          <a:p>
            <a:r>
              <a:rPr lang="en-US" dirty="0" smtClean="0">
                <a:latin typeface="Calibri" pitchFamily="34" charset="0"/>
              </a:rPr>
              <a:t>Complications</a:t>
            </a:r>
          </a:p>
          <a:p>
            <a:pPr lvl="1"/>
            <a:r>
              <a:rPr lang="en-US" sz="1800" dirty="0" smtClean="0">
                <a:latin typeface="Calibri" pitchFamily="34" charset="0"/>
              </a:rPr>
              <a:t>VSR/PMD-rupture</a:t>
            </a:r>
          </a:p>
          <a:p>
            <a:pPr lvl="1"/>
            <a:r>
              <a:rPr lang="en-US" sz="1800" dirty="0" smtClean="0">
                <a:latin typeface="Calibri" pitchFamily="34" charset="0"/>
              </a:rPr>
              <a:t>Myocardial rupture</a:t>
            </a:r>
          </a:p>
          <a:p>
            <a:pPr>
              <a:lnSpc>
                <a:spcPct val="90000"/>
              </a:lnSpc>
            </a:pPr>
            <a:endParaRPr lang="en-US" sz="1200" dirty="0" smtClean="0">
              <a:latin typeface="Calibri" pitchFamily="34" charset="0"/>
            </a:endParaRPr>
          </a:p>
          <a:p>
            <a:endParaRPr lang="en-US" dirty="0"/>
          </a:p>
        </p:txBody>
      </p:sp>
    </p:spTree>
    <p:extLst>
      <p:ext uri="{BB962C8B-B14F-4D97-AF65-F5344CB8AC3E}">
        <p14:creationId xmlns:p14="http://schemas.microsoft.com/office/powerpoint/2010/main" val="389840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19FE1936-926C-40F2-AB0C-08CFE77D5642}" type="slidenum">
              <a:rPr lang="en-US" smtClean="0"/>
              <a:pPr>
                <a:spcBef>
                  <a:spcPct val="0"/>
                </a:spcBef>
              </a:pPr>
              <a:t>31</a:t>
            </a:fld>
            <a:endParaRPr lang="en-US" smtClean="0"/>
          </a:p>
        </p:txBody>
      </p:sp>
      <p:sp>
        <p:nvSpPr>
          <p:cNvPr id="17411" name="Rectangle 2"/>
          <p:cNvSpPr>
            <a:spLocks noGrp="1" noRot="1" noChangeAspect="1" noChangeArrowheads="1" noTextEdit="1"/>
          </p:cNvSpPr>
          <p:nvPr>
            <p:ph type="sldImg"/>
          </p:nvPr>
        </p:nvSpPr>
        <p:spPr>
          <a:xfrm>
            <a:off x="-1189038" y="619125"/>
            <a:ext cx="9504363" cy="7127875"/>
          </a:xfrm>
          <a:ln/>
        </p:spPr>
      </p:sp>
      <p:sp>
        <p:nvSpPr>
          <p:cNvPr id="17412" name="Rectangle 3"/>
          <p:cNvSpPr>
            <a:spLocks noGrp="1" noChangeArrowheads="1"/>
          </p:cNvSpPr>
          <p:nvPr>
            <p:ph type="body" idx="1"/>
          </p:nvPr>
        </p:nvSpPr>
        <p:spPr>
          <a:xfrm>
            <a:off x="935038" y="4441825"/>
            <a:ext cx="5140325" cy="413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400" smtClean="0">
              <a:latin typeface="Arial" panose="020B0604020202020204" pitchFamily="34" charset="0"/>
              <a:ea typeface="ＭＳ Ｐゴシック" panose="020B0600070205080204" pitchFamily="34" charset="-128"/>
              <a:cs typeface="Geneva" pitchFamily="1" charset="0"/>
            </a:endParaRPr>
          </a:p>
        </p:txBody>
      </p:sp>
    </p:spTree>
    <p:extLst>
      <p:ext uri="{BB962C8B-B14F-4D97-AF65-F5344CB8AC3E}">
        <p14:creationId xmlns:p14="http://schemas.microsoft.com/office/powerpoint/2010/main" val="107002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sz="1200" kern="0" dirty="0" smtClean="0"/>
              <a:t>Four RCTs (PRAMI, </a:t>
            </a:r>
            <a:r>
              <a:rPr lang="en-US" altLang="en-US" sz="1200" kern="0" dirty="0" err="1" smtClean="0"/>
              <a:t>CvLPRIT</a:t>
            </a:r>
            <a:r>
              <a:rPr lang="en-US" altLang="en-US" sz="1200" kern="0" dirty="0" smtClean="0"/>
              <a:t>, DANAMI 3 PRIMULTI, PRAGUE-13) have since suggested that a strategy of </a:t>
            </a:r>
            <a:r>
              <a:rPr lang="en-US" altLang="en-US" sz="1200" kern="0" dirty="0" err="1" smtClean="0"/>
              <a:t>multivessel</a:t>
            </a:r>
            <a:r>
              <a:rPr lang="en-US" altLang="en-US" sz="1200" kern="0" dirty="0" smtClean="0"/>
              <a:t> PCI, either at the time of primary PCI or as a planned, staged procedure, may be safe and beneficial in </a:t>
            </a:r>
            <a:r>
              <a:rPr lang="en-US" altLang="en-US" sz="1200" b="1" i="1" kern="0" dirty="0" smtClean="0"/>
              <a:t>selected patients </a:t>
            </a:r>
            <a:r>
              <a:rPr lang="en-US" altLang="en-US" sz="1200" kern="0" dirty="0" smtClean="0"/>
              <a:t>with STEMI.</a:t>
            </a:r>
          </a:p>
          <a:p>
            <a:pPr eaLnBrk="1" hangingPunct="1">
              <a:defRPr/>
            </a:pPr>
            <a:r>
              <a:rPr lang="en-US" altLang="en-US" sz="1200" kern="0" dirty="0" smtClean="0"/>
              <a:t>On the basis of these findings, the prior Class III-harm recommendation with regard to </a:t>
            </a:r>
            <a:r>
              <a:rPr lang="en-US" altLang="en-US" sz="1200" kern="0" dirty="0" err="1" smtClean="0"/>
              <a:t>multivessel</a:t>
            </a:r>
            <a:r>
              <a:rPr lang="en-US" altLang="en-US" sz="1200" kern="0" dirty="0" smtClean="0"/>
              <a:t> primary PCI in hemodynamically stable patients with STEMI has been upgraded and modified to a Class </a:t>
            </a:r>
            <a:r>
              <a:rPr lang="en-US" altLang="en-US" sz="1200" kern="0" dirty="0" err="1" smtClean="0"/>
              <a:t>IIb</a:t>
            </a:r>
            <a:r>
              <a:rPr lang="en-US" altLang="en-US" sz="1200" kern="0" dirty="0" smtClean="0"/>
              <a:t> recommendation to include consideration of </a:t>
            </a:r>
            <a:r>
              <a:rPr lang="en-US" altLang="en-US" sz="1200" kern="0" dirty="0" err="1" smtClean="0"/>
              <a:t>multivessel</a:t>
            </a:r>
            <a:r>
              <a:rPr lang="en-US" altLang="en-US" sz="1200" kern="0" dirty="0" smtClean="0"/>
              <a:t> PCI, either at the time of primary PCI or as a planned, staged procedure.</a:t>
            </a:r>
          </a:p>
          <a:p>
            <a:pPr eaLnBrk="1" hangingPunct="1">
              <a:defRPr/>
            </a:pPr>
            <a:r>
              <a:rPr lang="en-US" altLang="en-US" sz="1200" kern="0" dirty="0" smtClean="0"/>
              <a:t>The writing committee emphasizes that this change should not be interpreted as endorsing the routine performance of </a:t>
            </a:r>
            <a:r>
              <a:rPr lang="en-US" altLang="en-US" sz="1200" kern="0" dirty="0" err="1" smtClean="0"/>
              <a:t>multivessel</a:t>
            </a:r>
            <a:r>
              <a:rPr lang="en-US" altLang="en-US" sz="1200" kern="0" dirty="0" smtClean="0"/>
              <a:t> PCI in all patients with STEMI and </a:t>
            </a:r>
            <a:r>
              <a:rPr lang="en-US" altLang="en-US" sz="1200" kern="0" dirty="0" err="1" smtClean="0"/>
              <a:t>multivessel</a:t>
            </a:r>
            <a:r>
              <a:rPr lang="en-US" altLang="en-US" sz="1200" kern="0" dirty="0" smtClean="0"/>
              <a:t> disease. Rather, when considering the indications for and timing of </a:t>
            </a:r>
            <a:r>
              <a:rPr lang="en-US" altLang="en-US" sz="1200" kern="0" dirty="0" err="1" smtClean="0"/>
              <a:t>multivessel</a:t>
            </a:r>
            <a:r>
              <a:rPr lang="en-US" altLang="en-US" sz="1200" kern="0" dirty="0" smtClean="0"/>
              <a:t> PCI, physicians should integrate clinical data, lesion severity/complexity, and risk of contrast nephropathy to determine the optimal strategy.</a:t>
            </a:r>
          </a:p>
          <a:p>
            <a:endParaRPr lang="en-US" dirty="0"/>
          </a:p>
        </p:txBody>
      </p:sp>
      <p:sp>
        <p:nvSpPr>
          <p:cNvPr id="4" name="Slide Number Placeholder 3"/>
          <p:cNvSpPr>
            <a:spLocks noGrp="1"/>
          </p:cNvSpPr>
          <p:nvPr>
            <p:ph type="sldNum" sz="quarter" idx="10"/>
          </p:nvPr>
        </p:nvSpPr>
        <p:spPr/>
        <p:txBody>
          <a:bodyPr/>
          <a:lstStyle/>
          <a:p>
            <a:fld id="{3D6160F8-5A70-4D5F-9FE7-A54B06FB03FE}" type="slidenum">
              <a:rPr lang="en-US" smtClean="0"/>
              <a:t>34</a:t>
            </a:fld>
            <a:endParaRPr lang="en-US"/>
          </a:p>
        </p:txBody>
      </p:sp>
    </p:spTree>
    <p:extLst>
      <p:ext uri="{BB962C8B-B14F-4D97-AF65-F5344CB8AC3E}">
        <p14:creationId xmlns:p14="http://schemas.microsoft.com/office/powerpoint/2010/main" val="2321876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cs typeface="Geneva" pitchFamily="1" charset="0"/>
              </a:rPr>
              <a:t>The 2011 PCI and 2013 STEMI guidelines’ Class </a:t>
            </a:r>
            <a:r>
              <a:rPr lang="en-US" altLang="en-US" sz="1200" dirty="0" err="1" smtClean="0">
                <a:cs typeface="Geneva" pitchFamily="1" charset="0"/>
              </a:rPr>
              <a:t>IIa</a:t>
            </a:r>
            <a:r>
              <a:rPr lang="en-US" altLang="en-US" sz="1200" dirty="0" smtClean="0">
                <a:cs typeface="Geneva" pitchFamily="1" charset="0"/>
              </a:rPr>
              <a:t> recommendation for aspiration </a:t>
            </a:r>
            <a:r>
              <a:rPr lang="en-US" altLang="en-US" sz="1200" dirty="0" err="1" smtClean="0">
                <a:cs typeface="Geneva" pitchFamily="1" charset="0"/>
              </a:rPr>
              <a:t>thrombectomy</a:t>
            </a:r>
            <a:r>
              <a:rPr lang="en-US" altLang="en-US" sz="1200" dirty="0" smtClean="0">
                <a:cs typeface="Geneva" pitchFamily="1" charset="0"/>
              </a:rPr>
              <a:t> before primary PCI was based on the results of 2 RCTs and 1 meta-analysis and was driven in large measure by the results of TAPAS, a single-center study.</a:t>
            </a:r>
          </a:p>
          <a:p>
            <a:r>
              <a:rPr lang="en-US" altLang="en-US" sz="1200" dirty="0" smtClean="0">
                <a:cs typeface="Geneva" pitchFamily="1" charset="0"/>
              </a:rPr>
              <a:t>Since formulation of that recommendation, 3 multicenter trials (INFUSE-AMI, TASTE, TOTAL), 2 of which enrolled significantly more patients than prior aspiration </a:t>
            </a:r>
            <a:r>
              <a:rPr lang="en-US" altLang="en-US" sz="1200" dirty="0" err="1" smtClean="0">
                <a:cs typeface="Geneva" pitchFamily="1" charset="0"/>
              </a:rPr>
              <a:t>thrombectomy</a:t>
            </a:r>
            <a:r>
              <a:rPr lang="en-US" altLang="en-US" sz="1200" dirty="0" smtClean="0">
                <a:cs typeface="Geneva" pitchFamily="1" charset="0"/>
              </a:rPr>
              <a:t> trials, have prompted re-evaluation of this recommendation. </a:t>
            </a:r>
          </a:p>
          <a:p>
            <a:r>
              <a:rPr lang="en-US" altLang="en-US" sz="1200" dirty="0" smtClean="0">
                <a:cs typeface="Geneva" pitchFamily="1" charset="0"/>
              </a:rPr>
              <a:t>These 3 more recent trials, as well as an updated meta-analysis, found no significant reduction in adverse events with routine aspiration </a:t>
            </a:r>
            <a:r>
              <a:rPr lang="en-US" altLang="en-US" sz="1200" dirty="0" err="1" smtClean="0">
                <a:cs typeface="Geneva" pitchFamily="1" charset="0"/>
              </a:rPr>
              <a:t>thrombectomy</a:t>
            </a:r>
            <a:r>
              <a:rPr lang="en-US" altLang="en-US" sz="1200" dirty="0" smtClean="0">
                <a:cs typeface="Geneva" pitchFamily="1" charset="0"/>
              </a:rPr>
              <a:t>.</a:t>
            </a:r>
          </a:p>
          <a:p>
            <a:r>
              <a:rPr lang="en-US" altLang="en-US" sz="1200" dirty="0" smtClean="0">
                <a:cs typeface="Geneva" pitchFamily="1" charset="0"/>
              </a:rPr>
              <a:t>Based on these 3 trials, </a:t>
            </a:r>
            <a:r>
              <a:rPr lang="en-US" altLang="en-US" sz="1200" i="1" dirty="0" smtClean="0">
                <a:cs typeface="Geneva" pitchFamily="1" charset="0"/>
              </a:rPr>
              <a:t>routine</a:t>
            </a:r>
            <a:r>
              <a:rPr lang="en-US" altLang="en-US" sz="1200" dirty="0" smtClean="0">
                <a:cs typeface="Geneva" pitchFamily="1" charset="0"/>
              </a:rPr>
              <a:t> aspiration </a:t>
            </a:r>
            <a:r>
              <a:rPr lang="en-US" altLang="en-US" sz="1200" dirty="0" err="1" smtClean="0">
                <a:cs typeface="Geneva" pitchFamily="1" charset="0"/>
              </a:rPr>
              <a:t>thrombectomy</a:t>
            </a:r>
            <a:r>
              <a:rPr lang="en-US" altLang="en-US" sz="1200" dirty="0" smtClean="0">
                <a:cs typeface="Geneva" pitchFamily="1" charset="0"/>
              </a:rPr>
              <a:t> before primary PCI is now designated as Class III-No Benefit.</a:t>
            </a:r>
          </a:p>
          <a:p>
            <a:r>
              <a:rPr lang="en-US" altLang="en-US" sz="1200" dirty="0" smtClean="0">
                <a:cs typeface="Geneva" pitchFamily="1" charset="0"/>
              </a:rPr>
              <a:t>Subgroup analysis in TASTE and TOTAL did not identify any specific subgroup (e.g., anterior MI, high thrombus burden) that benefited from routine aspiration </a:t>
            </a:r>
            <a:r>
              <a:rPr lang="en-US" altLang="en-US" sz="1200" dirty="0" err="1" smtClean="0">
                <a:cs typeface="Geneva" pitchFamily="1" charset="0"/>
              </a:rPr>
              <a:t>thrombectomy</a:t>
            </a:r>
            <a:r>
              <a:rPr lang="en-US" altLang="en-US" sz="1200" dirty="0" smtClean="0">
                <a:cs typeface="Geneva" pitchFamily="1" charset="0"/>
              </a:rPr>
              <a:t>.</a:t>
            </a:r>
          </a:p>
          <a:p>
            <a:r>
              <a:rPr lang="en-US" altLang="en-US" sz="1200" dirty="0" smtClean="0">
                <a:cs typeface="Geneva" pitchFamily="1" charset="0"/>
              </a:rPr>
              <a:t>Based on these and other considerations, a Class </a:t>
            </a:r>
            <a:r>
              <a:rPr lang="en-US" altLang="en-US" sz="1200" dirty="0" err="1" smtClean="0">
                <a:cs typeface="Geneva" pitchFamily="1" charset="0"/>
              </a:rPr>
              <a:t>IIb</a:t>
            </a:r>
            <a:r>
              <a:rPr lang="en-US" altLang="en-US" sz="1200" dirty="0" smtClean="0">
                <a:cs typeface="Geneva" pitchFamily="1" charset="0"/>
              </a:rPr>
              <a:t> recommendation was established stating that the usefulness of selective and bailout aspiration </a:t>
            </a:r>
            <a:r>
              <a:rPr lang="en-US" altLang="en-US" sz="1200" dirty="0" err="1" smtClean="0">
                <a:cs typeface="Geneva" pitchFamily="1" charset="0"/>
              </a:rPr>
              <a:t>thrombectomy</a:t>
            </a:r>
            <a:r>
              <a:rPr lang="en-US" altLang="en-US" sz="1200" dirty="0" smtClean="0">
                <a:cs typeface="Geneva" pitchFamily="1" charset="0"/>
              </a:rPr>
              <a:t> in patients undergoing primary PCI is not well established</a:t>
            </a:r>
            <a:endParaRPr lang="en-US" dirty="0"/>
          </a:p>
        </p:txBody>
      </p:sp>
      <p:sp>
        <p:nvSpPr>
          <p:cNvPr id="4" name="Slide Number Placeholder 3"/>
          <p:cNvSpPr>
            <a:spLocks noGrp="1"/>
          </p:cNvSpPr>
          <p:nvPr>
            <p:ph type="sldNum" sz="quarter" idx="10"/>
          </p:nvPr>
        </p:nvSpPr>
        <p:spPr/>
        <p:txBody>
          <a:bodyPr/>
          <a:lstStyle/>
          <a:p>
            <a:fld id="{3D6160F8-5A70-4D5F-9FE7-A54B06FB03FE}" type="slidenum">
              <a:rPr lang="en-US" smtClean="0"/>
              <a:t>36</a:t>
            </a:fld>
            <a:endParaRPr lang="en-US"/>
          </a:p>
        </p:txBody>
      </p:sp>
    </p:spTree>
    <p:extLst>
      <p:ext uri="{BB962C8B-B14F-4D97-AF65-F5344CB8AC3E}">
        <p14:creationId xmlns:p14="http://schemas.microsoft.com/office/powerpoint/2010/main" val="1962565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2D0CD2E5-754F-41F5-AA4A-DD85E20784A7}" type="slidenum">
              <a:rPr lang="en-US" smtClean="0"/>
              <a:pPr>
                <a:spcBef>
                  <a:spcPct val="0"/>
                </a:spcBef>
              </a:pPr>
              <a:t>39</a:t>
            </a:fld>
            <a:endParaRPr lang="en-US" smtClean="0"/>
          </a:p>
        </p:txBody>
      </p:sp>
    </p:spTree>
    <p:extLst>
      <p:ext uri="{BB962C8B-B14F-4D97-AF65-F5344CB8AC3E}">
        <p14:creationId xmlns:p14="http://schemas.microsoft.com/office/powerpoint/2010/main" val="4135248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7E01B9E1-096E-4A21-B77B-D11093482395}" type="slidenum">
              <a:rPr lang="en-US" smtClean="0"/>
              <a:pPr>
                <a:spcBef>
                  <a:spcPct val="0"/>
                </a:spcBef>
              </a:pPr>
              <a:t>40</a:t>
            </a:fld>
            <a:endParaRPr lang="en-US" smtClean="0"/>
          </a:p>
        </p:txBody>
      </p:sp>
    </p:spTree>
    <p:extLst>
      <p:ext uri="{BB962C8B-B14F-4D97-AF65-F5344CB8AC3E}">
        <p14:creationId xmlns:p14="http://schemas.microsoft.com/office/powerpoint/2010/main" val="3764379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2094F98E-D983-44B1-9CCA-7B23A1786CF9}" type="slidenum">
              <a:rPr lang="en-US" smtClean="0"/>
              <a:pPr>
                <a:spcBef>
                  <a:spcPct val="0"/>
                </a:spcBef>
              </a:pPr>
              <a:t>41</a:t>
            </a:fld>
            <a:endParaRPr lang="en-US" smtClean="0"/>
          </a:p>
        </p:txBody>
      </p:sp>
    </p:spTree>
    <p:extLst>
      <p:ext uri="{BB962C8B-B14F-4D97-AF65-F5344CB8AC3E}">
        <p14:creationId xmlns:p14="http://schemas.microsoft.com/office/powerpoint/2010/main" val="842534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90D1973F-B5A7-4281-BE2E-F7E4B7CBFC44}" type="slidenum">
              <a:rPr lang="en-US" smtClean="0"/>
              <a:pPr>
                <a:spcBef>
                  <a:spcPct val="0"/>
                </a:spcBef>
              </a:pPr>
              <a:t>42</a:t>
            </a:fld>
            <a:endParaRPr lang="en-US" smtClean="0"/>
          </a:p>
        </p:txBody>
      </p:sp>
    </p:spTree>
    <p:extLst>
      <p:ext uri="{BB962C8B-B14F-4D97-AF65-F5344CB8AC3E}">
        <p14:creationId xmlns:p14="http://schemas.microsoft.com/office/powerpoint/2010/main" val="3518629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169EE39C-F942-4CDB-8867-0E433911F641}" type="slidenum">
              <a:rPr lang="en-US" altLang="en-US" smtClean="0"/>
              <a:pPr>
                <a:spcBef>
                  <a:spcPct val="0"/>
                </a:spcBef>
              </a:pPr>
              <a:t>43</a:t>
            </a:fld>
            <a:endParaRPr lang="en-US" altLang="en-US" smtClean="0"/>
          </a:p>
        </p:txBody>
      </p:sp>
      <p:sp>
        <p:nvSpPr>
          <p:cNvPr id="36867" name="Rectangle 2"/>
          <p:cNvSpPr>
            <a:spLocks noGrp="1" noRot="1" noChangeAspect="1" noChangeArrowheads="1" noTextEdit="1"/>
          </p:cNvSpPr>
          <p:nvPr>
            <p:ph type="sldImg"/>
          </p:nvPr>
        </p:nvSpPr>
        <p:spPr>
          <a:xfrm>
            <a:off x="-1187450" y="609600"/>
            <a:ext cx="9347200" cy="7010400"/>
          </a:xfrm>
          <a:ln/>
        </p:spPr>
      </p:sp>
      <p:sp>
        <p:nvSpPr>
          <p:cNvPr id="36868" name="Rectangle 3"/>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400" smtClean="0">
                <a:latin typeface="Arial" panose="020B0604020202020204" pitchFamily="34" charset="0"/>
                <a:ea typeface="ＭＳ Ｐゴシック" panose="020B0600070205080204" pitchFamily="34" charset="-128"/>
                <a:cs typeface="Geneva" pitchFamily="1" charset="0"/>
              </a:rPr>
              <a:t>2016</a:t>
            </a:r>
          </a:p>
        </p:txBody>
      </p:sp>
    </p:spTree>
    <p:extLst>
      <p:ext uri="{BB962C8B-B14F-4D97-AF65-F5344CB8AC3E}">
        <p14:creationId xmlns:p14="http://schemas.microsoft.com/office/powerpoint/2010/main" val="180931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C8DE5D53-18E1-411D-8F45-8A0EA8A89C8D}" type="slidenum">
              <a:rPr lang="en-US" altLang="en-US" smtClean="0"/>
              <a:pPr>
                <a:spcBef>
                  <a:spcPct val="0"/>
                </a:spcBef>
              </a:pPr>
              <a:t>44</a:t>
            </a:fld>
            <a:endParaRPr lang="en-US" altLang="en-US" smtClean="0"/>
          </a:p>
        </p:txBody>
      </p:sp>
      <p:sp>
        <p:nvSpPr>
          <p:cNvPr id="38915" name="Rectangle 2"/>
          <p:cNvSpPr>
            <a:spLocks noGrp="1" noRot="1" noChangeAspect="1" noChangeArrowheads="1" noTextEdit="1"/>
          </p:cNvSpPr>
          <p:nvPr>
            <p:ph type="sldImg"/>
          </p:nvPr>
        </p:nvSpPr>
        <p:spPr>
          <a:xfrm>
            <a:off x="-1187450" y="609600"/>
            <a:ext cx="9347200" cy="7010400"/>
          </a:xfrm>
          <a:ln/>
        </p:spPr>
      </p:sp>
      <p:sp>
        <p:nvSpPr>
          <p:cNvPr id="38916" name="Rectangle 3"/>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400" smtClean="0">
                <a:latin typeface="Arial" panose="020B0604020202020204" pitchFamily="34" charset="0"/>
                <a:ea typeface="ＭＳ Ｐゴシック" panose="020B0600070205080204" pitchFamily="34" charset="-128"/>
                <a:cs typeface="Geneva" pitchFamily="1" charset="0"/>
              </a:rPr>
              <a:t>2016</a:t>
            </a:r>
          </a:p>
        </p:txBody>
      </p:sp>
    </p:spTree>
    <p:extLst>
      <p:ext uri="{BB962C8B-B14F-4D97-AF65-F5344CB8AC3E}">
        <p14:creationId xmlns:p14="http://schemas.microsoft.com/office/powerpoint/2010/main" val="764197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AF899D86-498E-4224-BE40-6C1CA89C4EF5}" type="slidenum">
              <a:rPr lang="en-US" smtClean="0"/>
              <a:pPr>
                <a:spcBef>
                  <a:spcPct val="0"/>
                </a:spcBef>
              </a:pPr>
              <a:t>46</a:t>
            </a:fld>
            <a:endParaRPr lang="en-US" smtClean="0"/>
          </a:p>
        </p:txBody>
      </p:sp>
    </p:spTree>
    <p:extLst>
      <p:ext uri="{BB962C8B-B14F-4D97-AF65-F5344CB8AC3E}">
        <p14:creationId xmlns:p14="http://schemas.microsoft.com/office/powerpoint/2010/main" val="393561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54776-39D8-4094-8A7C-AB420A49D2BE}" type="slidenum">
              <a:rPr lang="en-US"/>
              <a:pPr/>
              <a:t>10</a:t>
            </a:fld>
            <a:endParaRPr lang="en-US"/>
          </a:p>
        </p:txBody>
      </p:sp>
      <p:sp>
        <p:nvSpPr>
          <p:cNvPr id="21506" name="Rectangle 2"/>
          <p:cNvSpPr>
            <a:spLocks noGrp="1" noRot="1" noChangeAspect="1" noChangeArrowheads="1" noTextEdit="1"/>
          </p:cNvSpPr>
          <p:nvPr>
            <p:ph type="sldImg"/>
          </p:nvPr>
        </p:nvSpPr>
        <p:spPr bwMode="auto">
          <a:xfrm>
            <a:off x="1146175" y="687388"/>
            <a:ext cx="4567238" cy="3425825"/>
          </a:xfrm>
          <a:prstGeom prst="rect">
            <a:avLst/>
          </a:prstGeom>
          <a:solidFill>
            <a:srgbClr val="FFFFFF"/>
          </a:solidFill>
          <a:ln>
            <a:solidFill>
              <a:srgbClr val="000000"/>
            </a:solidFill>
            <a:miter lim="800000"/>
            <a:headEnd/>
            <a:tailEnd/>
          </a:ln>
        </p:spPr>
      </p:sp>
      <p:sp>
        <p:nvSpPr>
          <p:cNvPr id="21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205578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8FC04455-C479-4771-8BE9-383252B9A4D8}" type="slidenum">
              <a:rPr lang="en-US" smtClean="0"/>
              <a:pPr>
                <a:spcBef>
                  <a:spcPct val="0"/>
                </a:spcBef>
              </a:pPr>
              <a:t>47</a:t>
            </a:fld>
            <a:endParaRPr lang="en-US" smtClean="0"/>
          </a:p>
        </p:txBody>
      </p:sp>
    </p:spTree>
    <p:extLst>
      <p:ext uri="{BB962C8B-B14F-4D97-AF65-F5344CB8AC3E}">
        <p14:creationId xmlns:p14="http://schemas.microsoft.com/office/powerpoint/2010/main" val="2036204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TNK-†Bolus of 30 mg for weight less than 60 kg, 35 mg for 60 to 69 kg, 40 mg for 70 to 79 kg, 45 mg for 80 to 89 kg, and 50 mg for 90 kg or greater. </a:t>
            </a:r>
          </a:p>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alteplase</a:t>
            </a:r>
            <a:r>
              <a:rPr lang="en-US" sz="1200" b="0" i="0" u="none" strike="noStrike" kern="1200" baseline="0" dirty="0" smtClean="0">
                <a:solidFill>
                  <a:schemeClr val="tx1"/>
                </a:solidFill>
                <a:latin typeface="+mn-lt"/>
                <a:ea typeface="+mn-ea"/>
                <a:cs typeface="+mn-cs"/>
              </a:rPr>
              <a:t>   ‡Bolus of 15 mg, infusion of 0.75 mg/kg for 30 minutes (maximum, 50 mg), then 0.5 mg/kg (maximum, 35 mg) over the next 60 minutes; the total dose not to exceed</a:t>
            </a:r>
          </a:p>
          <a:p>
            <a:r>
              <a:rPr lang="en-US" sz="1200" b="0" i="0" u="none" strike="noStrike" kern="1200" baseline="0" dirty="0" smtClean="0">
                <a:solidFill>
                  <a:schemeClr val="tx1"/>
                </a:solidFill>
                <a:latin typeface="+mn-lt"/>
                <a:ea typeface="+mn-ea"/>
                <a:cs typeface="+mn-cs"/>
              </a:rPr>
              <a:t>100 mg.</a:t>
            </a:r>
          </a:p>
          <a:p>
            <a:endParaRPr lang="en-US" dirty="0"/>
          </a:p>
        </p:txBody>
      </p:sp>
      <p:sp>
        <p:nvSpPr>
          <p:cNvPr id="4" name="Slide Number Placeholder 3"/>
          <p:cNvSpPr>
            <a:spLocks noGrp="1"/>
          </p:cNvSpPr>
          <p:nvPr>
            <p:ph type="sldNum" sz="quarter" idx="10"/>
          </p:nvPr>
        </p:nvSpPr>
        <p:spPr/>
        <p:txBody>
          <a:bodyPr/>
          <a:lstStyle/>
          <a:p>
            <a:fld id="{3D6160F8-5A70-4D5F-9FE7-A54B06FB03FE}" type="slidenum">
              <a:rPr lang="en-US" smtClean="0"/>
              <a:t>52</a:t>
            </a:fld>
            <a:endParaRPr lang="en-US"/>
          </a:p>
        </p:txBody>
      </p:sp>
    </p:spTree>
    <p:extLst>
      <p:ext uri="{BB962C8B-B14F-4D97-AF65-F5344CB8AC3E}">
        <p14:creationId xmlns:p14="http://schemas.microsoft.com/office/powerpoint/2010/main" val="111113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7ABA7267-563D-48A6-806A-250B84EFB739}" type="slidenum">
              <a:rPr lang="en-US" smtClean="0"/>
              <a:pPr>
                <a:spcBef>
                  <a:spcPct val="0"/>
                </a:spcBef>
              </a:pPr>
              <a:t>53</a:t>
            </a:fld>
            <a:endParaRPr lang="en-US" smtClean="0"/>
          </a:p>
        </p:txBody>
      </p:sp>
    </p:spTree>
    <p:extLst>
      <p:ext uri="{BB962C8B-B14F-4D97-AF65-F5344CB8AC3E}">
        <p14:creationId xmlns:p14="http://schemas.microsoft.com/office/powerpoint/2010/main" val="3983958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4A8B8518-D531-46B8-AB3D-AE5BC9A40C4F}" type="slidenum">
              <a:rPr lang="en-US" smtClean="0"/>
              <a:pPr>
                <a:spcBef>
                  <a:spcPct val="0"/>
                </a:spcBef>
              </a:pPr>
              <a:t>54</a:t>
            </a:fld>
            <a:endParaRPr lang="en-US" smtClean="0"/>
          </a:p>
        </p:txBody>
      </p:sp>
    </p:spTree>
    <p:extLst>
      <p:ext uri="{BB962C8B-B14F-4D97-AF65-F5344CB8AC3E}">
        <p14:creationId xmlns:p14="http://schemas.microsoft.com/office/powerpoint/2010/main" val="1886119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102704D0-5451-43CE-9425-93F01FCF0E82}" type="slidenum">
              <a:rPr lang="en-US" smtClean="0"/>
              <a:pPr>
                <a:spcBef>
                  <a:spcPct val="0"/>
                </a:spcBef>
              </a:pPr>
              <a:t>55</a:t>
            </a:fld>
            <a:endParaRPr lang="en-US" smtClean="0"/>
          </a:p>
        </p:txBody>
      </p:sp>
    </p:spTree>
    <p:extLst>
      <p:ext uri="{BB962C8B-B14F-4D97-AF65-F5344CB8AC3E}">
        <p14:creationId xmlns:p14="http://schemas.microsoft.com/office/powerpoint/2010/main" val="455254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E5D6847B-5D60-4C5B-9E63-8A3C5CE0CE7B}" type="slidenum">
              <a:rPr lang="en-US" smtClean="0"/>
              <a:pPr>
                <a:spcBef>
                  <a:spcPct val="0"/>
                </a:spcBef>
              </a:pPr>
              <a:t>56</a:t>
            </a:fld>
            <a:endParaRPr lang="en-US" smtClean="0"/>
          </a:p>
        </p:txBody>
      </p:sp>
    </p:spTree>
    <p:extLst>
      <p:ext uri="{BB962C8B-B14F-4D97-AF65-F5344CB8AC3E}">
        <p14:creationId xmlns:p14="http://schemas.microsoft.com/office/powerpoint/2010/main" val="1266397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CBD58DDC-8C25-4E89-BFF2-704F4122AB68}" type="slidenum">
              <a:rPr lang="en-US" smtClean="0"/>
              <a:pPr>
                <a:spcBef>
                  <a:spcPct val="0"/>
                </a:spcBef>
              </a:pPr>
              <a:t>57</a:t>
            </a:fld>
            <a:endParaRPr lang="en-US" smtClean="0"/>
          </a:p>
        </p:txBody>
      </p:sp>
    </p:spTree>
    <p:extLst>
      <p:ext uri="{BB962C8B-B14F-4D97-AF65-F5344CB8AC3E}">
        <p14:creationId xmlns:p14="http://schemas.microsoft.com/office/powerpoint/2010/main" val="1105902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66A38777-B6A2-40F1-ADCB-3C946343B9C9}" type="slidenum">
              <a:rPr lang="en-US" smtClean="0"/>
              <a:pPr>
                <a:spcBef>
                  <a:spcPct val="0"/>
                </a:spcBef>
              </a:pPr>
              <a:t>58</a:t>
            </a:fld>
            <a:endParaRPr lang="en-US" smtClean="0"/>
          </a:p>
        </p:txBody>
      </p:sp>
    </p:spTree>
    <p:extLst>
      <p:ext uri="{BB962C8B-B14F-4D97-AF65-F5344CB8AC3E}">
        <p14:creationId xmlns:p14="http://schemas.microsoft.com/office/powerpoint/2010/main" val="1692882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6C7A12D7-F3A4-4268-890F-23745382988F}" type="slidenum">
              <a:rPr lang="en-US" altLang="en-US" smtClean="0"/>
              <a:pPr>
                <a:spcBef>
                  <a:spcPct val="0"/>
                </a:spcBef>
              </a:pPr>
              <a:t>59</a:t>
            </a:fld>
            <a:endParaRPr lang="en-US" altLang="en-US" smtClean="0"/>
          </a:p>
        </p:txBody>
      </p:sp>
      <p:sp>
        <p:nvSpPr>
          <p:cNvPr id="60419" name="Rectangle 2"/>
          <p:cNvSpPr>
            <a:spLocks noGrp="1" noRot="1" noChangeAspect="1" noChangeArrowheads="1" noTextEdit="1"/>
          </p:cNvSpPr>
          <p:nvPr>
            <p:ph type="sldImg"/>
          </p:nvPr>
        </p:nvSpPr>
        <p:spPr>
          <a:xfrm>
            <a:off x="-1187450" y="609600"/>
            <a:ext cx="9347200" cy="7010400"/>
          </a:xfrm>
          <a:ln/>
        </p:spPr>
      </p:sp>
      <p:sp>
        <p:nvSpPr>
          <p:cNvPr id="60420" name="Rectangle 3"/>
          <p:cNvSpPr>
            <a:spLocks noGrp="1" noChangeArrowheads="1"/>
          </p:cNvSpPr>
          <p:nvPr>
            <p:ph type="body" idx="1"/>
          </p:nvPr>
        </p:nvSpPr>
        <p:spPr>
          <a:xfrm>
            <a:off x="914400" y="4368800"/>
            <a:ext cx="5029200" cy="406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2400" smtClean="0">
                <a:latin typeface="Arial" panose="020B0604020202020204" pitchFamily="34" charset="0"/>
                <a:ea typeface="ＭＳ Ｐゴシック" panose="020B0600070205080204" pitchFamily="34" charset="-128"/>
                <a:cs typeface="Geneva" pitchFamily="1" charset="0"/>
              </a:rPr>
              <a:t>2016</a:t>
            </a:r>
          </a:p>
        </p:txBody>
      </p:sp>
    </p:spTree>
    <p:extLst>
      <p:ext uri="{BB962C8B-B14F-4D97-AF65-F5344CB8AC3E}">
        <p14:creationId xmlns:p14="http://schemas.microsoft.com/office/powerpoint/2010/main" val="3914962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0D93A365-D579-4CF9-90EA-6C849E0795DD}" type="slidenum">
              <a:rPr lang="en-US" smtClean="0"/>
              <a:pPr>
                <a:spcBef>
                  <a:spcPct val="0"/>
                </a:spcBef>
              </a:pPr>
              <a:t>62</a:t>
            </a:fld>
            <a:endParaRPr lang="en-US" smtClean="0"/>
          </a:p>
        </p:txBody>
      </p:sp>
    </p:spTree>
    <p:extLst>
      <p:ext uri="{BB962C8B-B14F-4D97-AF65-F5344CB8AC3E}">
        <p14:creationId xmlns:p14="http://schemas.microsoft.com/office/powerpoint/2010/main" val="1393269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CADILLAC Controlled </a:t>
            </a:r>
            <a:r>
              <a:rPr lang="en-US" sz="1200" kern="1200" dirty="0" err="1" smtClean="0">
                <a:solidFill>
                  <a:schemeClr val="tx1"/>
                </a:solidFill>
                <a:effectLst/>
                <a:latin typeface="+mn-lt"/>
                <a:ea typeface="+mn-ea"/>
                <a:cs typeface="+mn-cs"/>
              </a:rPr>
              <a:t>Abciximab</a:t>
            </a:r>
            <a:r>
              <a:rPr lang="en-US" sz="1200" kern="1200" dirty="0" smtClean="0">
                <a:solidFill>
                  <a:schemeClr val="tx1"/>
                </a:solidFill>
                <a:effectLst/>
                <a:latin typeface="+mn-lt"/>
                <a:ea typeface="+mn-ea"/>
                <a:cs typeface="+mn-cs"/>
              </a:rPr>
              <a:t> and Device Investigation to Lower Late Angioplasty Complications trial</a:t>
            </a:r>
          </a:p>
          <a:p>
            <a:r>
              <a:rPr lang="en-US" sz="1200" b="0" i="0" kern="1200" dirty="0" smtClean="0">
                <a:solidFill>
                  <a:schemeClr val="tx1"/>
                </a:solidFill>
                <a:effectLst/>
                <a:latin typeface="+mn-lt"/>
                <a:ea typeface="+mn-ea"/>
                <a:cs typeface="+mn-cs"/>
              </a:rPr>
              <a:t>The CADILLAC</a:t>
            </a:r>
            <a:r>
              <a:rPr lang="en-US" sz="1200" b="0" i="0" u="none" strike="noStrike" kern="1200" baseline="30000" dirty="0" smtClean="0">
                <a:solidFill>
                  <a:schemeClr val="tx1"/>
                </a:solidFill>
                <a:effectLst/>
                <a:latin typeface="+mn-lt"/>
                <a:ea typeface="+mn-ea"/>
                <a:cs typeface="+mn-cs"/>
              </a:rPr>
              <a:t>[45]</a:t>
            </a:r>
            <a:r>
              <a:rPr lang="en-US" sz="1200" b="0" i="0" kern="1200" dirty="0" smtClean="0">
                <a:solidFill>
                  <a:schemeClr val="tx1"/>
                </a:solidFill>
                <a:effectLst/>
                <a:latin typeface="+mn-lt"/>
                <a:ea typeface="+mn-ea"/>
                <a:cs typeface="+mn-cs"/>
              </a:rPr>
              <a:t> score was developed to predict 30-day and 1-year mortality following primary PCI. </a:t>
            </a:r>
          </a:p>
          <a:p>
            <a:r>
              <a:rPr lang="en-US" sz="1200" b="0" i="0" kern="1200" dirty="0" smtClean="0">
                <a:solidFill>
                  <a:schemeClr val="tx1"/>
                </a:solidFill>
                <a:effectLst/>
                <a:latin typeface="+mn-lt"/>
                <a:ea typeface="+mn-ea"/>
                <a:cs typeface="+mn-cs"/>
              </a:rPr>
              <a:t>Study limitations included the exclusion of high-risk patients with recent stroke, known renal dysfunction, cardiogenic shock, complex coronary anatomy and those undergoing rescue PCI.</a:t>
            </a:r>
            <a:endParaRPr lang="en-US" dirty="0"/>
          </a:p>
        </p:txBody>
      </p:sp>
      <p:sp>
        <p:nvSpPr>
          <p:cNvPr id="4" name="Slide Number Placeholder 3"/>
          <p:cNvSpPr>
            <a:spLocks noGrp="1"/>
          </p:cNvSpPr>
          <p:nvPr>
            <p:ph type="sldNum" sz="quarter" idx="10"/>
          </p:nvPr>
        </p:nvSpPr>
        <p:spPr/>
        <p:txBody>
          <a:bodyPr/>
          <a:lstStyle/>
          <a:p>
            <a:fld id="{3D6160F8-5A70-4D5F-9FE7-A54B06FB03FE}" type="slidenum">
              <a:rPr lang="en-US" smtClean="0"/>
              <a:t>19</a:t>
            </a:fld>
            <a:endParaRPr lang="en-US"/>
          </a:p>
        </p:txBody>
      </p:sp>
    </p:spTree>
    <p:extLst>
      <p:ext uri="{BB962C8B-B14F-4D97-AF65-F5344CB8AC3E}">
        <p14:creationId xmlns:p14="http://schemas.microsoft.com/office/powerpoint/2010/main" val="227090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65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547070DB-D1C4-46D5-8421-876977022E34}" type="slidenum">
              <a:rPr lang="en-US" smtClean="0"/>
              <a:pPr>
                <a:spcBef>
                  <a:spcPct val="0"/>
                </a:spcBef>
              </a:pPr>
              <a:t>63</a:t>
            </a:fld>
            <a:endParaRPr lang="en-US" smtClean="0"/>
          </a:p>
        </p:txBody>
      </p:sp>
    </p:spTree>
    <p:extLst>
      <p:ext uri="{BB962C8B-B14F-4D97-AF65-F5344CB8AC3E}">
        <p14:creationId xmlns:p14="http://schemas.microsoft.com/office/powerpoint/2010/main" val="4035487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686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3D2C4B59-2798-45D9-93B0-C7389ACD52EF}" type="slidenum">
              <a:rPr lang="en-US" smtClean="0"/>
              <a:pPr>
                <a:spcBef>
                  <a:spcPct val="0"/>
                </a:spcBef>
              </a:pPr>
              <a:t>65</a:t>
            </a:fld>
            <a:endParaRPr lang="en-US" smtClean="0"/>
          </a:p>
        </p:txBody>
      </p:sp>
    </p:spTree>
    <p:extLst>
      <p:ext uri="{BB962C8B-B14F-4D97-AF65-F5344CB8AC3E}">
        <p14:creationId xmlns:p14="http://schemas.microsoft.com/office/powerpoint/2010/main" val="4285361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22BFBB5E-77E3-47A0-9813-5172216F42B3}" type="slidenum">
              <a:rPr lang="en-US" smtClean="0"/>
              <a:pPr>
                <a:spcBef>
                  <a:spcPct val="0"/>
                </a:spcBef>
              </a:pPr>
              <a:t>66</a:t>
            </a:fld>
            <a:endParaRPr lang="en-US" smtClean="0"/>
          </a:p>
        </p:txBody>
      </p:sp>
    </p:spTree>
    <p:extLst>
      <p:ext uri="{BB962C8B-B14F-4D97-AF65-F5344CB8AC3E}">
        <p14:creationId xmlns:p14="http://schemas.microsoft.com/office/powerpoint/2010/main" val="615126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FF9B764E-1EB0-4447-8E4F-99AAC0AC8F57}" type="slidenum">
              <a:rPr lang="en-US" smtClean="0"/>
              <a:pPr>
                <a:spcBef>
                  <a:spcPct val="0"/>
                </a:spcBef>
              </a:pPr>
              <a:t>67</a:t>
            </a:fld>
            <a:endParaRPr lang="en-US" smtClean="0"/>
          </a:p>
        </p:txBody>
      </p:sp>
    </p:spTree>
    <p:extLst>
      <p:ext uri="{BB962C8B-B14F-4D97-AF65-F5344CB8AC3E}">
        <p14:creationId xmlns:p14="http://schemas.microsoft.com/office/powerpoint/2010/main" val="3626932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1AD510E6-3935-42EE-80CD-AB4E4CEE1755}" type="slidenum">
              <a:rPr lang="en-US" smtClean="0"/>
              <a:pPr>
                <a:spcBef>
                  <a:spcPct val="0"/>
                </a:spcBef>
              </a:pPr>
              <a:t>70</a:t>
            </a:fld>
            <a:endParaRPr lang="en-US" smtClean="0"/>
          </a:p>
        </p:txBody>
      </p:sp>
    </p:spTree>
    <p:extLst>
      <p:ext uri="{BB962C8B-B14F-4D97-AF65-F5344CB8AC3E}">
        <p14:creationId xmlns:p14="http://schemas.microsoft.com/office/powerpoint/2010/main" val="1968383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8C2D7700-6CD5-4B2A-B857-05C292EBD730}" type="slidenum">
              <a:rPr lang="en-US" smtClean="0"/>
              <a:pPr>
                <a:spcBef>
                  <a:spcPct val="0"/>
                </a:spcBef>
              </a:pPr>
              <a:t>71</a:t>
            </a:fld>
            <a:endParaRPr lang="en-US" smtClean="0"/>
          </a:p>
        </p:txBody>
      </p:sp>
    </p:spTree>
    <p:extLst>
      <p:ext uri="{BB962C8B-B14F-4D97-AF65-F5344CB8AC3E}">
        <p14:creationId xmlns:p14="http://schemas.microsoft.com/office/powerpoint/2010/main" val="1668850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911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9FD3090E-7B32-464C-814E-084C4E55B779}" type="slidenum">
              <a:rPr lang="en-US" smtClean="0"/>
              <a:pPr>
                <a:spcBef>
                  <a:spcPct val="0"/>
                </a:spcBef>
              </a:pPr>
              <a:t>72</a:t>
            </a:fld>
            <a:endParaRPr lang="en-US" smtClean="0"/>
          </a:p>
        </p:txBody>
      </p:sp>
    </p:spTree>
    <p:extLst>
      <p:ext uri="{BB962C8B-B14F-4D97-AF65-F5344CB8AC3E}">
        <p14:creationId xmlns:p14="http://schemas.microsoft.com/office/powerpoint/2010/main" val="2933477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931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25B86D3D-0B0A-4856-B11C-8EA1B25137EC}" type="slidenum">
              <a:rPr lang="en-US" smtClean="0"/>
              <a:pPr>
                <a:spcBef>
                  <a:spcPct val="0"/>
                </a:spcBef>
              </a:pPr>
              <a:t>73</a:t>
            </a:fld>
            <a:endParaRPr lang="en-US" smtClean="0"/>
          </a:p>
        </p:txBody>
      </p:sp>
    </p:spTree>
    <p:extLst>
      <p:ext uri="{BB962C8B-B14F-4D97-AF65-F5344CB8AC3E}">
        <p14:creationId xmlns:p14="http://schemas.microsoft.com/office/powerpoint/2010/main" val="3359490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952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CF922827-ADED-4878-A704-7B8D7E7FE945}" type="slidenum">
              <a:rPr lang="en-US" smtClean="0"/>
              <a:pPr>
                <a:spcBef>
                  <a:spcPct val="0"/>
                </a:spcBef>
              </a:pPr>
              <a:t>74</a:t>
            </a:fld>
            <a:endParaRPr lang="en-US" smtClean="0"/>
          </a:p>
        </p:txBody>
      </p:sp>
    </p:spTree>
    <p:extLst>
      <p:ext uri="{BB962C8B-B14F-4D97-AF65-F5344CB8AC3E}">
        <p14:creationId xmlns:p14="http://schemas.microsoft.com/office/powerpoint/2010/main" val="230334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CA77033D-4AB6-4E88-87E4-4FC4A4485C18}" type="slidenum">
              <a:rPr lang="en-US" smtClean="0"/>
              <a:pPr>
                <a:spcBef>
                  <a:spcPct val="0"/>
                </a:spcBef>
              </a:pPr>
              <a:t>76</a:t>
            </a:fld>
            <a:endParaRPr lang="en-US" smtClean="0"/>
          </a:p>
        </p:txBody>
      </p:sp>
    </p:spTree>
    <p:extLst>
      <p:ext uri="{BB962C8B-B14F-4D97-AF65-F5344CB8AC3E}">
        <p14:creationId xmlns:p14="http://schemas.microsoft.com/office/powerpoint/2010/main" val="873459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Zwolle primary percutaneous coronary intervention (PCI) index is an externally validated risk score that has been used to identify low-risk primary PCI patients who can safely be discharged from the hospital within 48 h to 72 h.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authors of the Zwolle paper argue that in the absence of contraindications, these low-risk patients (Zwolle score of 3 or lower; </a:t>
            </a:r>
            <a:r>
              <a:rPr lang="en-US" sz="1200" b="0" i="0" kern="1200" dirty="0" smtClean="0">
                <a:solidFill>
                  <a:schemeClr val="tx1"/>
                </a:solidFill>
                <a:effectLst/>
                <a:latin typeface="+mn-lt"/>
                <a:ea typeface="+mn-ea"/>
                <a:cs typeface="+mn-cs"/>
                <a:hlinkClick r:id="rId3"/>
              </a:rPr>
              <a:t>Table 1</a:t>
            </a:r>
            <a:r>
              <a:rPr lang="en-US" sz="1200" b="0" i="0" kern="1200" dirty="0" smtClean="0">
                <a:solidFill>
                  <a:schemeClr val="tx1"/>
                </a:solidFill>
                <a:effectLst/>
                <a:latin typeface="+mn-lt"/>
                <a:ea typeface="+mn-ea"/>
                <a:cs typeface="+mn-cs"/>
              </a:rPr>
              <a:t>) can safely be discharged from the hospital after 48 h to 72 h.</a:t>
            </a:r>
            <a:endParaRPr lang="en-US" dirty="0"/>
          </a:p>
        </p:txBody>
      </p:sp>
      <p:sp>
        <p:nvSpPr>
          <p:cNvPr id="4" name="Slide Number Placeholder 3"/>
          <p:cNvSpPr>
            <a:spLocks noGrp="1"/>
          </p:cNvSpPr>
          <p:nvPr>
            <p:ph type="sldNum" sz="quarter" idx="10"/>
          </p:nvPr>
        </p:nvSpPr>
        <p:spPr/>
        <p:txBody>
          <a:bodyPr/>
          <a:lstStyle/>
          <a:p>
            <a:fld id="{3D6160F8-5A70-4D5F-9FE7-A54B06FB03FE}" type="slidenum">
              <a:rPr lang="en-US" smtClean="0"/>
              <a:t>20</a:t>
            </a:fld>
            <a:endParaRPr lang="en-US"/>
          </a:p>
        </p:txBody>
      </p:sp>
    </p:spTree>
    <p:extLst>
      <p:ext uri="{BB962C8B-B14F-4D97-AF65-F5344CB8AC3E}">
        <p14:creationId xmlns:p14="http://schemas.microsoft.com/office/powerpoint/2010/main" val="4037563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983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3818714A-6CF3-4964-9803-25292DA258E9}" type="slidenum">
              <a:rPr lang="en-US" smtClean="0"/>
              <a:pPr>
                <a:spcBef>
                  <a:spcPct val="0"/>
                </a:spcBef>
              </a:pPr>
              <a:t>79</a:t>
            </a:fld>
            <a:endParaRPr lang="en-US" smtClean="0"/>
          </a:p>
        </p:txBody>
      </p:sp>
    </p:spTree>
    <p:extLst>
      <p:ext uri="{BB962C8B-B14F-4D97-AF65-F5344CB8AC3E}">
        <p14:creationId xmlns:p14="http://schemas.microsoft.com/office/powerpoint/2010/main" val="4241602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003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56A6617B-2581-4871-B991-DD24D5DB6929}" type="slidenum">
              <a:rPr lang="en-US" smtClean="0"/>
              <a:pPr>
                <a:spcBef>
                  <a:spcPct val="0"/>
                </a:spcBef>
              </a:pPr>
              <a:t>80</a:t>
            </a:fld>
            <a:endParaRPr lang="en-US" smtClean="0"/>
          </a:p>
        </p:txBody>
      </p:sp>
    </p:spTree>
    <p:extLst>
      <p:ext uri="{BB962C8B-B14F-4D97-AF65-F5344CB8AC3E}">
        <p14:creationId xmlns:p14="http://schemas.microsoft.com/office/powerpoint/2010/main" val="16072943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034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68F94837-9A93-428B-998E-7911CCDD090F}" type="slidenum">
              <a:rPr lang="en-US" smtClean="0"/>
              <a:pPr>
                <a:spcBef>
                  <a:spcPct val="0"/>
                </a:spcBef>
              </a:pPr>
              <a:t>81</a:t>
            </a:fld>
            <a:endParaRPr lang="en-US" smtClean="0"/>
          </a:p>
        </p:txBody>
      </p:sp>
    </p:spTree>
    <p:extLst>
      <p:ext uri="{BB962C8B-B14F-4D97-AF65-F5344CB8AC3E}">
        <p14:creationId xmlns:p14="http://schemas.microsoft.com/office/powerpoint/2010/main" val="1879932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054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8365A0A0-F437-4D75-80C1-1A5D86AF44A9}" type="slidenum">
              <a:rPr lang="en-US" smtClean="0"/>
              <a:pPr>
                <a:spcBef>
                  <a:spcPct val="0"/>
                </a:spcBef>
              </a:pPr>
              <a:t>82</a:t>
            </a:fld>
            <a:endParaRPr lang="en-US" smtClean="0"/>
          </a:p>
        </p:txBody>
      </p:sp>
    </p:spTree>
    <p:extLst>
      <p:ext uri="{BB962C8B-B14F-4D97-AF65-F5344CB8AC3E}">
        <p14:creationId xmlns:p14="http://schemas.microsoft.com/office/powerpoint/2010/main" val="3862080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095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D0BBD007-70B2-40FC-BF13-98656A8A71DE}" type="slidenum">
              <a:rPr lang="en-US" smtClean="0"/>
              <a:pPr>
                <a:spcBef>
                  <a:spcPct val="0"/>
                </a:spcBef>
              </a:pPr>
              <a:t>86</a:t>
            </a:fld>
            <a:endParaRPr lang="en-US" smtClean="0"/>
          </a:p>
        </p:txBody>
      </p:sp>
    </p:spTree>
    <p:extLst>
      <p:ext uri="{BB962C8B-B14F-4D97-AF65-F5344CB8AC3E}">
        <p14:creationId xmlns:p14="http://schemas.microsoft.com/office/powerpoint/2010/main" val="10031824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116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7BCEC15B-C5AB-4EB9-B3C9-6C0B503116D8}" type="slidenum">
              <a:rPr lang="en-US" smtClean="0"/>
              <a:pPr>
                <a:spcBef>
                  <a:spcPct val="0"/>
                </a:spcBef>
              </a:pPr>
              <a:t>87</a:t>
            </a:fld>
            <a:endParaRPr lang="en-US" smtClean="0"/>
          </a:p>
        </p:txBody>
      </p:sp>
    </p:spTree>
    <p:extLst>
      <p:ext uri="{BB962C8B-B14F-4D97-AF65-F5344CB8AC3E}">
        <p14:creationId xmlns:p14="http://schemas.microsoft.com/office/powerpoint/2010/main" val="1584911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146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6C6400B4-3228-4B93-A302-10A82D4FE375}" type="slidenum">
              <a:rPr lang="en-US" smtClean="0"/>
              <a:pPr>
                <a:spcBef>
                  <a:spcPct val="0"/>
                </a:spcBef>
              </a:pPr>
              <a:t>88</a:t>
            </a:fld>
            <a:endParaRPr lang="en-US" smtClean="0"/>
          </a:p>
        </p:txBody>
      </p:sp>
    </p:spTree>
    <p:extLst>
      <p:ext uri="{BB962C8B-B14F-4D97-AF65-F5344CB8AC3E}">
        <p14:creationId xmlns:p14="http://schemas.microsoft.com/office/powerpoint/2010/main" val="29305871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167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0EFF2FBA-01DB-41DF-8F17-408BE5E86EBA}" type="slidenum">
              <a:rPr lang="en-US" smtClean="0"/>
              <a:pPr>
                <a:spcBef>
                  <a:spcPct val="0"/>
                </a:spcBef>
              </a:pPr>
              <a:t>89</a:t>
            </a:fld>
            <a:endParaRPr lang="en-US" smtClean="0"/>
          </a:p>
        </p:txBody>
      </p:sp>
    </p:spTree>
    <p:extLst>
      <p:ext uri="{BB962C8B-B14F-4D97-AF65-F5344CB8AC3E}">
        <p14:creationId xmlns:p14="http://schemas.microsoft.com/office/powerpoint/2010/main" val="35548526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198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9B7F79F4-2B20-4183-B491-A5EA48408AA2}" type="slidenum">
              <a:rPr lang="en-US" smtClean="0"/>
              <a:pPr>
                <a:spcBef>
                  <a:spcPct val="0"/>
                </a:spcBef>
              </a:pPr>
              <a:t>97</a:t>
            </a:fld>
            <a:endParaRPr lang="en-US" smtClean="0"/>
          </a:p>
        </p:txBody>
      </p:sp>
    </p:spTree>
    <p:extLst>
      <p:ext uri="{BB962C8B-B14F-4D97-AF65-F5344CB8AC3E}">
        <p14:creationId xmlns:p14="http://schemas.microsoft.com/office/powerpoint/2010/main" val="3912398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239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2B955944-EB65-4CDC-BA7B-EB26ACC1C7F1}" type="slidenum">
              <a:rPr lang="en-US" smtClean="0"/>
              <a:pPr>
                <a:spcBef>
                  <a:spcPct val="0"/>
                </a:spcBef>
              </a:pPr>
              <a:t>99</a:t>
            </a:fld>
            <a:endParaRPr lang="en-US" smtClean="0"/>
          </a:p>
        </p:txBody>
      </p:sp>
    </p:spTree>
    <p:extLst>
      <p:ext uri="{BB962C8B-B14F-4D97-AF65-F5344CB8AC3E}">
        <p14:creationId xmlns:p14="http://schemas.microsoft.com/office/powerpoint/2010/main" val="2344949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hangingPunct="1">
              <a:spcBef>
                <a:spcPct val="0"/>
              </a:spcBef>
              <a:buFontTx/>
              <a:buNone/>
              <a:defRPr/>
            </a:pPr>
            <a:r>
              <a:rPr lang="en-US" altLang="en-US" sz="1200" dirty="0" smtClean="0">
                <a:latin typeface="+mn-lt"/>
              </a:rPr>
              <a:t>© American College of Cardiology Foundation, American Heart Association, and Society for Cardiovascular Angiography and Interventions</a:t>
            </a:r>
          </a:p>
          <a:p>
            <a:pPr marL="0" marR="0" indent="0" algn="ctr" defTabSz="914400" rtl="0" eaLnBrk="1" fontAlgn="auto" latinLnBrk="0" hangingPunct="1">
              <a:lnSpc>
                <a:spcPct val="100000"/>
              </a:lnSpc>
              <a:spcBef>
                <a:spcPct val="0"/>
              </a:spcBef>
              <a:spcAft>
                <a:spcPts val="0"/>
              </a:spcAft>
              <a:buClrTx/>
              <a:buSzTx/>
              <a:buFontTx/>
              <a:buNone/>
              <a:tabLst/>
              <a:defRPr/>
            </a:pPr>
            <a:r>
              <a:rPr lang="en-US" dirty="0" smtClean="0"/>
              <a:t>Terms “facilitated PCI” and “rescue PCI” no longer used for the recommendations in this update</a:t>
            </a:r>
          </a:p>
          <a:p>
            <a:pPr algn="ctr" eaLnBrk="1" hangingPunct="1">
              <a:spcBef>
                <a:spcPct val="0"/>
              </a:spcBef>
              <a:buFontTx/>
              <a:buNone/>
              <a:defRPr/>
            </a:pPr>
            <a:endParaRPr lang="en-US" altLang="en-US" sz="1200" dirty="0" smtClean="0">
              <a:latin typeface="+mn-lt"/>
            </a:endParaRPr>
          </a:p>
          <a:p>
            <a:pPr eaLnBrk="1" hangingPunct="1">
              <a:spcBef>
                <a:spcPct val="0"/>
              </a:spcBef>
              <a:buFontTx/>
              <a:buNone/>
              <a:defRPr/>
            </a:pPr>
            <a:endParaRPr lang="en-US" altLang="en-US" sz="2000" dirty="0" smtClean="0">
              <a:solidFill>
                <a:schemeClr val="accent2"/>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3D6160F8-5A70-4D5F-9FE7-A54B06FB03FE}" type="slidenum">
              <a:rPr lang="en-US" smtClean="0"/>
              <a:t>22</a:t>
            </a:fld>
            <a:endParaRPr lang="en-US"/>
          </a:p>
        </p:txBody>
      </p:sp>
    </p:spTree>
    <p:extLst>
      <p:ext uri="{BB962C8B-B14F-4D97-AF65-F5344CB8AC3E}">
        <p14:creationId xmlns:p14="http://schemas.microsoft.com/office/powerpoint/2010/main" val="34673104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259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425C8FB5-96B0-4094-80BD-821A1E804F7D}" type="slidenum">
              <a:rPr lang="en-US" smtClean="0"/>
              <a:pPr>
                <a:spcBef>
                  <a:spcPct val="0"/>
                </a:spcBef>
              </a:pPr>
              <a:t>100</a:t>
            </a:fld>
            <a:endParaRPr lang="en-US" smtClean="0"/>
          </a:p>
        </p:txBody>
      </p:sp>
    </p:spTree>
    <p:extLst>
      <p:ext uri="{BB962C8B-B14F-4D97-AF65-F5344CB8AC3E}">
        <p14:creationId xmlns:p14="http://schemas.microsoft.com/office/powerpoint/2010/main" val="2614141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290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5110A905-80AE-4665-80BF-6568E6E56493}" type="slidenum">
              <a:rPr lang="en-US" smtClean="0"/>
              <a:pPr>
                <a:spcBef>
                  <a:spcPct val="0"/>
                </a:spcBef>
              </a:pPr>
              <a:t>102</a:t>
            </a:fld>
            <a:endParaRPr lang="en-US" smtClean="0"/>
          </a:p>
        </p:txBody>
      </p:sp>
    </p:spTree>
    <p:extLst>
      <p:ext uri="{BB962C8B-B14F-4D97-AF65-F5344CB8AC3E}">
        <p14:creationId xmlns:p14="http://schemas.microsoft.com/office/powerpoint/2010/main" val="1167378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331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98360DD1-A205-4473-894B-90B15E94BE45}" type="slidenum">
              <a:rPr lang="en-US" smtClean="0"/>
              <a:pPr>
                <a:spcBef>
                  <a:spcPct val="0"/>
                </a:spcBef>
              </a:pPr>
              <a:t>104</a:t>
            </a:fld>
            <a:endParaRPr lang="en-US" smtClean="0"/>
          </a:p>
        </p:txBody>
      </p:sp>
    </p:spTree>
    <p:extLst>
      <p:ext uri="{BB962C8B-B14F-4D97-AF65-F5344CB8AC3E}">
        <p14:creationId xmlns:p14="http://schemas.microsoft.com/office/powerpoint/2010/main" val="1727847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37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722AD826-D36A-42D2-A1EA-D76ADE4E59B2}" type="slidenum">
              <a:rPr lang="en-US" smtClean="0"/>
              <a:pPr>
                <a:spcBef>
                  <a:spcPct val="0"/>
                </a:spcBef>
              </a:pPr>
              <a:t>107</a:t>
            </a:fld>
            <a:endParaRPr lang="en-US" smtClean="0"/>
          </a:p>
        </p:txBody>
      </p:sp>
    </p:spTree>
    <p:extLst>
      <p:ext uri="{BB962C8B-B14F-4D97-AF65-F5344CB8AC3E}">
        <p14:creationId xmlns:p14="http://schemas.microsoft.com/office/powerpoint/2010/main" val="15479856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3F0A6572-0D2F-4B8A-B7CE-80041E442BFA}" type="slidenum">
              <a:rPr lang="en-US" smtClean="0"/>
              <a:pPr>
                <a:spcBef>
                  <a:spcPct val="0"/>
                </a:spcBef>
              </a:pPr>
              <a:t>109</a:t>
            </a:fld>
            <a:endParaRPr lang="en-US" smtClean="0"/>
          </a:p>
        </p:txBody>
      </p:sp>
    </p:spTree>
    <p:extLst>
      <p:ext uri="{BB962C8B-B14F-4D97-AF65-F5344CB8AC3E}">
        <p14:creationId xmlns:p14="http://schemas.microsoft.com/office/powerpoint/2010/main" val="22860625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45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3A83B722-B557-4E38-BEA1-C3036E070104}" type="slidenum">
              <a:rPr lang="en-US" smtClean="0"/>
              <a:pPr>
                <a:spcBef>
                  <a:spcPct val="0"/>
                </a:spcBef>
              </a:pPr>
              <a:t>110</a:t>
            </a:fld>
            <a:endParaRPr lang="en-US" smtClean="0"/>
          </a:p>
        </p:txBody>
      </p:sp>
    </p:spTree>
    <p:extLst>
      <p:ext uri="{BB962C8B-B14F-4D97-AF65-F5344CB8AC3E}">
        <p14:creationId xmlns:p14="http://schemas.microsoft.com/office/powerpoint/2010/main" val="2557530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49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44CB2DC9-6081-4864-B773-B4CB0236AF09}" type="slidenum">
              <a:rPr lang="en-US" smtClean="0"/>
              <a:pPr>
                <a:spcBef>
                  <a:spcPct val="0"/>
                </a:spcBef>
              </a:pPr>
              <a:t>114</a:t>
            </a:fld>
            <a:endParaRPr lang="en-US" smtClean="0"/>
          </a:p>
        </p:txBody>
      </p:sp>
    </p:spTree>
    <p:extLst>
      <p:ext uri="{BB962C8B-B14F-4D97-AF65-F5344CB8AC3E}">
        <p14:creationId xmlns:p14="http://schemas.microsoft.com/office/powerpoint/2010/main" val="797124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E2C58-D028-43CE-B386-5D59229CBBC8}" type="slidenum">
              <a:rPr lang="en-US"/>
              <a:pPr/>
              <a:t>115</a:t>
            </a:fld>
            <a:endParaRPr lang="en-US"/>
          </a:p>
        </p:txBody>
      </p:sp>
      <p:sp>
        <p:nvSpPr>
          <p:cNvPr id="60418" name="Rectangle 2"/>
          <p:cNvSpPr>
            <a:spLocks noGrp="1" noRot="1" noChangeAspect="1" noChangeArrowheads="1" noTextEdit="1"/>
          </p:cNvSpPr>
          <p:nvPr>
            <p:ph type="sldImg"/>
          </p:nvPr>
        </p:nvSpPr>
        <p:spPr bwMode="auto">
          <a:xfrm>
            <a:off x="1146175" y="687388"/>
            <a:ext cx="4567238" cy="3425825"/>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4187330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600"/>
              </a:spcBef>
              <a:spcAft>
                <a:spcPts val="1200"/>
              </a:spcAft>
            </a:pPr>
            <a:r>
              <a:rPr lang="en-US" dirty="0" smtClean="0"/>
              <a:t>In the absence of a specific indication (</a:t>
            </a:r>
            <a:r>
              <a:rPr lang="en-US" dirty="0" err="1" smtClean="0"/>
              <a:t>eg</a:t>
            </a:r>
            <a:r>
              <a:rPr lang="en-US" dirty="0" smtClean="0"/>
              <a:t>, heart failure or suspected mechanical complication), the LVEF is usually measured before discharge</a:t>
            </a:r>
          </a:p>
          <a:p>
            <a:pPr algn="just">
              <a:spcBef>
                <a:spcPts val="600"/>
              </a:spcBef>
              <a:spcAft>
                <a:spcPts val="1200"/>
              </a:spcAft>
            </a:pPr>
            <a:r>
              <a:rPr lang="en-US" dirty="0" smtClean="0"/>
              <a:t>However it can be misleading since improvement in LVEF, beginning within three days and largely complete by 14 days, is common in patients who either </a:t>
            </a:r>
            <a:r>
              <a:rPr lang="en-US" dirty="0" err="1" smtClean="0"/>
              <a:t>reperfuse</a:t>
            </a:r>
            <a:r>
              <a:rPr lang="en-US" dirty="0" smtClean="0"/>
              <a:t> spontaneously or undergo percutaneous coronary intervention (PCI).</a:t>
            </a:r>
          </a:p>
          <a:p>
            <a:pPr algn="just">
              <a:spcBef>
                <a:spcPts val="600"/>
              </a:spcBef>
              <a:spcAft>
                <a:spcPts val="1200"/>
              </a:spcAft>
            </a:pPr>
            <a:r>
              <a:rPr lang="en-US" dirty="0" smtClean="0"/>
              <a:t>This is believed to reflect recovery from myocardial stunning</a:t>
            </a:r>
          </a:p>
          <a:p>
            <a:pPr>
              <a:spcAft>
                <a:spcPts val="1200"/>
              </a:spcAft>
            </a:pPr>
            <a:r>
              <a:rPr lang="en-US" dirty="0" smtClean="0"/>
              <a:t>Added advantage of detecting other prognostic factors like diastolic dysfunction, concurrent RV dysfunction, increased left atrial volume, mitral regurgitation, and a high wall motion score index</a:t>
            </a:r>
          </a:p>
          <a:p>
            <a:endParaRPr lang="en-US" dirty="0" smtClean="0">
              <a:latin typeface="Arial" panose="020B0604020202020204" pitchFamily="34" charset="0"/>
              <a:ea typeface="ＭＳ Ｐゴシック" panose="020B0600070205080204" pitchFamily="34" charset="-128"/>
              <a:cs typeface="Geneva" pitchFamily="1" charset="0"/>
            </a:endParaRPr>
          </a:p>
        </p:txBody>
      </p:sp>
      <p:sp>
        <p:nvSpPr>
          <p:cNvPr id="152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1CFBB144-F15F-4C3F-90AD-2124E7C11750}" type="slidenum">
              <a:rPr lang="en-US" smtClean="0"/>
              <a:pPr>
                <a:spcBef>
                  <a:spcPct val="0"/>
                </a:spcBef>
              </a:pPr>
              <a:t>116</a:t>
            </a:fld>
            <a:endParaRPr lang="en-US" smtClean="0"/>
          </a:p>
        </p:txBody>
      </p:sp>
    </p:spTree>
    <p:extLst>
      <p:ext uri="{BB962C8B-B14F-4D97-AF65-F5344CB8AC3E}">
        <p14:creationId xmlns:p14="http://schemas.microsoft.com/office/powerpoint/2010/main" val="17417550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55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BA667B41-7200-48FC-A06E-D4C601B78CDF}" type="slidenum">
              <a:rPr lang="en-US" smtClean="0"/>
              <a:pPr>
                <a:spcBef>
                  <a:spcPct val="0"/>
                </a:spcBef>
              </a:pPr>
              <a:t>117</a:t>
            </a:fld>
            <a:endParaRPr lang="en-US" smtClean="0"/>
          </a:p>
        </p:txBody>
      </p:sp>
    </p:spTree>
    <p:extLst>
      <p:ext uri="{BB962C8B-B14F-4D97-AF65-F5344CB8AC3E}">
        <p14:creationId xmlns:p14="http://schemas.microsoft.com/office/powerpoint/2010/main" val="239115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310FF6E9-68D0-4B8B-9112-ACB5077AE359}" type="slidenum">
              <a:rPr lang="en-US"/>
              <a:pPr eaLnBrk="1" hangingPunct="1"/>
              <a:t>24</a:t>
            </a:fld>
            <a:endParaRPr lang="en-US"/>
          </a:p>
        </p:txBody>
      </p:sp>
      <p:sp>
        <p:nvSpPr>
          <p:cNvPr id="132099" name="Rectangle 2"/>
          <p:cNvSpPr>
            <a:spLocks noGrp="1" noRot="1" noChangeAspect="1" noChangeArrowheads="1" noTextEdit="1"/>
          </p:cNvSpPr>
          <p:nvPr>
            <p:ph type="sldImg"/>
          </p:nvPr>
        </p:nvSpPr>
        <p:spPr>
          <a:xfrm>
            <a:off x="-1189038" y="619125"/>
            <a:ext cx="9504363" cy="7127875"/>
          </a:xfrm>
          <a:ln/>
        </p:spPr>
      </p:sp>
      <p:sp>
        <p:nvSpPr>
          <p:cNvPr id="132100" name="Rectangle 3"/>
          <p:cNvSpPr>
            <a:spLocks noGrp="1" noChangeArrowheads="1"/>
          </p:cNvSpPr>
          <p:nvPr>
            <p:ph type="body" idx="1"/>
          </p:nvPr>
        </p:nvSpPr>
        <p:spPr>
          <a:xfrm>
            <a:off x="935038" y="4441825"/>
            <a:ext cx="5140325" cy="413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400" smtClean="0">
              <a:latin typeface="Arial" panose="020B0604020202020204" pitchFamily="34" charset="0"/>
              <a:ea typeface="ＭＳ Ｐゴシック" panose="020B0600070205080204" pitchFamily="34" charset="-128"/>
              <a:cs typeface="Geneva" pitchFamily="1" charset="0"/>
            </a:endParaRPr>
          </a:p>
        </p:txBody>
      </p:sp>
    </p:spTree>
    <p:extLst>
      <p:ext uri="{BB962C8B-B14F-4D97-AF65-F5344CB8AC3E}">
        <p14:creationId xmlns:p14="http://schemas.microsoft.com/office/powerpoint/2010/main" val="30720195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a typeface="ＭＳ Ｐゴシック" panose="020B0600070205080204" pitchFamily="34" charset="-128"/>
              <a:cs typeface="Geneva" pitchFamily="1" charset="0"/>
            </a:endParaRPr>
          </a:p>
        </p:txBody>
      </p:sp>
      <p:sp>
        <p:nvSpPr>
          <p:cNvPr id="158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7881B608-7D3B-45CC-84D7-4288460C7021}" type="slidenum">
              <a:rPr lang="en-US" smtClean="0"/>
              <a:pPr>
                <a:spcBef>
                  <a:spcPct val="0"/>
                </a:spcBef>
              </a:pPr>
              <a:t>118</a:t>
            </a:fld>
            <a:endParaRPr lang="en-US" smtClean="0"/>
          </a:p>
        </p:txBody>
      </p:sp>
    </p:spTree>
    <p:extLst>
      <p:ext uri="{BB962C8B-B14F-4D97-AF65-F5344CB8AC3E}">
        <p14:creationId xmlns:p14="http://schemas.microsoft.com/office/powerpoint/2010/main" val="133200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D6DB7-4A7C-4117-B782-A7CCC0E0B703}" type="slidenum">
              <a:rPr lang="en-US"/>
              <a:pPr/>
              <a:t>122</a:t>
            </a:fld>
            <a:endParaRPr lang="en-US"/>
          </a:p>
        </p:txBody>
      </p:sp>
      <p:sp>
        <p:nvSpPr>
          <p:cNvPr id="144386" name="Rectangle 2"/>
          <p:cNvSpPr>
            <a:spLocks noGrp="1" noRot="1" noChangeAspect="1" noChangeArrowheads="1" noTextEdit="1"/>
          </p:cNvSpPr>
          <p:nvPr>
            <p:ph type="sldImg"/>
          </p:nvPr>
        </p:nvSpPr>
        <p:spPr>
          <a:xfrm>
            <a:off x="1144588" y="685800"/>
            <a:ext cx="4572000" cy="3429000"/>
          </a:xfrm>
          <a:ln/>
        </p:spPr>
      </p:sp>
      <p:sp>
        <p:nvSpPr>
          <p:cNvPr id="144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8110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itchFamily="2" charset="2"/>
              <a:buChar char="v"/>
            </a:pPr>
            <a:r>
              <a:rPr lang="en-US" dirty="0" smtClean="0">
                <a:latin typeface="+mn-lt"/>
                <a:cs typeface="Arial" pitchFamily="34" charset="0"/>
              </a:rPr>
              <a:t>Patients with ongoing ischemic discomfort</a:t>
            </a:r>
          </a:p>
          <a:p>
            <a:pPr lvl="2">
              <a:buFont typeface="Wingdings" pitchFamily="2" charset="2"/>
              <a:buChar char="Ø"/>
            </a:pPr>
            <a:r>
              <a:rPr lang="en-US" sz="1800" dirty="0" smtClean="0">
                <a:latin typeface="+mn-lt"/>
                <a:cs typeface="Arial" pitchFamily="34" charset="0"/>
              </a:rPr>
              <a:t>0.4 mg  every 5 minutes for a total of 3 doses</a:t>
            </a:r>
          </a:p>
          <a:p>
            <a:pPr lvl="1">
              <a:buFont typeface="Wingdings" pitchFamily="2" charset="2"/>
              <a:buChar char="v"/>
            </a:pPr>
            <a:r>
              <a:rPr lang="en-US" dirty="0" smtClean="0">
                <a:latin typeface="+mn-lt"/>
                <a:cs typeface="Arial" pitchFamily="34" charset="0"/>
              </a:rPr>
              <a:t>Intravenous NTG </a:t>
            </a:r>
          </a:p>
          <a:p>
            <a:pPr lvl="3">
              <a:buFont typeface="Wingdings" pitchFamily="2" charset="2"/>
              <a:buChar char="Ø"/>
            </a:pPr>
            <a:r>
              <a:rPr lang="en-US" sz="1800" dirty="0" smtClean="0">
                <a:latin typeface="+mn-lt"/>
                <a:cs typeface="Arial" pitchFamily="34" charset="0"/>
              </a:rPr>
              <a:t> Ongoing ischemic discomfort that responds to nitrate therapy</a:t>
            </a:r>
          </a:p>
          <a:p>
            <a:pPr lvl="3">
              <a:buFont typeface="Wingdings" pitchFamily="2" charset="2"/>
              <a:buChar char="Ø"/>
            </a:pPr>
            <a:r>
              <a:rPr lang="en-US" sz="1800" dirty="0" smtClean="0">
                <a:latin typeface="+mn-lt"/>
                <a:cs typeface="Arial" pitchFamily="34" charset="0"/>
              </a:rPr>
              <a:t>control of hypertension</a:t>
            </a:r>
          </a:p>
          <a:p>
            <a:pPr lvl="3">
              <a:buFont typeface="Wingdings" pitchFamily="2" charset="2"/>
              <a:buChar char="Ø"/>
            </a:pPr>
            <a:r>
              <a:rPr lang="en-US" sz="1800" dirty="0" smtClean="0">
                <a:latin typeface="+mn-lt"/>
                <a:cs typeface="Arial" pitchFamily="34" charset="0"/>
              </a:rPr>
              <a:t>management of pulmonary congestion</a:t>
            </a:r>
            <a:endParaRPr lang="en-US" dirty="0"/>
          </a:p>
        </p:txBody>
      </p:sp>
      <p:sp>
        <p:nvSpPr>
          <p:cNvPr id="4" name="Slide Number Placeholder 3"/>
          <p:cNvSpPr>
            <a:spLocks noGrp="1"/>
          </p:cNvSpPr>
          <p:nvPr>
            <p:ph type="sldNum" sz="quarter" idx="10"/>
          </p:nvPr>
        </p:nvSpPr>
        <p:spPr/>
        <p:txBody>
          <a:bodyPr/>
          <a:lstStyle/>
          <a:p>
            <a:fld id="{3D6160F8-5A70-4D5F-9FE7-A54B06FB03FE}" type="slidenum">
              <a:rPr lang="en-US" smtClean="0"/>
              <a:t>27</a:t>
            </a:fld>
            <a:endParaRPr lang="en-US"/>
          </a:p>
        </p:txBody>
      </p:sp>
    </p:spTree>
    <p:extLst>
      <p:ext uri="{BB962C8B-B14F-4D97-AF65-F5344CB8AC3E}">
        <p14:creationId xmlns:p14="http://schemas.microsoft.com/office/powerpoint/2010/main" val="72774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3AC453EB-A577-4F53-9CFB-38CDAFBEB35A}" type="slidenum">
              <a:rPr lang="en-US" smtClean="0"/>
              <a:pPr>
                <a:spcBef>
                  <a:spcPct val="0"/>
                </a:spcBef>
              </a:pPr>
              <a:t>29</a:t>
            </a:fld>
            <a:endParaRPr lang="en-US" smtClean="0"/>
          </a:p>
        </p:txBody>
      </p:sp>
      <p:sp>
        <p:nvSpPr>
          <p:cNvPr id="13315" name="Rectangle 2"/>
          <p:cNvSpPr>
            <a:spLocks noGrp="1" noRot="1" noChangeAspect="1" noChangeArrowheads="1" noTextEdit="1"/>
          </p:cNvSpPr>
          <p:nvPr>
            <p:ph type="sldImg"/>
          </p:nvPr>
        </p:nvSpPr>
        <p:spPr>
          <a:xfrm>
            <a:off x="-1189038" y="619125"/>
            <a:ext cx="9504363" cy="7127875"/>
          </a:xfrm>
          <a:ln/>
        </p:spPr>
      </p:sp>
      <p:sp>
        <p:nvSpPr>
          <p:cNvPr id="13316" name="Rectangle 3"/>
          <p:cNvSpPr>
            <a:spLocks noGrp="1" noChangeArrowheads="1"/>
          </p:cNvSpPr>
          <p:nvPr>
            <p:ph type="body" idx="1"/>
          </p:nvPr>
        </p:nvSpPr>
        <p:spPr>
          <a:xfrm>
            <a:off x="935038" y="4441825"/>
            <a:ext cx="5140325" cy="413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400" smtClean="0">
              <a:latin typeface="Arial" panose="020B0604020202020204" pitchFamily="34" charset="0"/>
              <a:ea typeface="ＭＳ Ｐゴシック" panose="020B0600070205080204" pitchFamily="34" charset="-128"/>
              <a:cs typeface="Geneva" pitchFamily="1" charset="0"/>
            </a:endParaRPr>
          </a:p>
        </p:txBody>
      </p:sp>
    </p:spTree>
    <p:extLst>
      <p:ext uri="{BB962C8B-B14F-4D97-AF65-F5344CB8AC3E}">
        <p14:creationId xmlns:p14="http://schemas.microsoft.com/office/powerpoint/2010/main" val="2067836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30000"/>
              </a:spcBef>
              <a:defRPr sz="1200">
                <a:solidFill>
                  <a:schemeClr val="tx1"/>
                </a:solidFill>
                <a:latin typeface="Arial" panose="020B0604020202020204" pitchFamily="34" charset="0"/>
                <a:ea typeface="Geneva" pitchFamily="1" charset="0"/>
                <a:cs typeface="Geneva" pitchFamily="1" charset="0"/>
              </a:defRPr>
            </a:lvl2pPr>
            <a:lvl3pPr marL="1143000" indent="-228600">
              <a:spcBef>
                <a:spcPct val="30000"/>
              </a:spcBef>
              <a:defRPr sz="1200">
                <a:solidFill>
                  <a:schemeClr val="tx1"/>
                </a:solidFill>
                <a:latin typeface="Arial" panose="020B0604020202020204" pitchFamily="34" charset="0"/>
                <a:ea typeface="Geneva" pitchFamily="1" charset="0"/>
                <a:cs typeface="Geneva" pitchFamily="1" charset="0"/>
              </a:defRPr>
            </a:lvl3pPr>
            <a:lvl4pPr marL="1600200" indent="-228600">
              <a:spcBef>
                <a:spcPct val="30000"/>
              </a:spcBef>
              <a:defRPr sz="1200">
                <a:solidFill>
                  <a:schemeClr val="tx1"/>
                </a:solidFill>
                <a:latin typeface="Arial" panose="020B0604020202020204" pitchFamily="34" charset="0"/>
                <a:ea typeface="Geneva" pitchFamily="1" charset="0"/>
                <a:cs typeface="Geneva" pitchFamily="1" charset="0"/>
              </a:defRPr>
            </a:lvl4pPr>
            <a:lvl5pPr marL="2057400" indent="-228600">
              <a:spcBef>
                <a:spcPct val="30000"/>
              </a:spcBef>
              <a:defRPr sz="12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Geneva" pitchFamily="1" charset="0"/>
                <a:cs typeface="Geneva" pitchFamily="1" charset="0"/>
              </a:defRPr>
            </a:lvl9pPr>
          </a:lstStyle>
          <a:p>
            <a:pPr>
              <a:spcBef>
                <a:spcPct val="0"/>
              </a:spcBef>
            </a:pPr>
            <a:fld id="{2B710C2C-1BE3-499C-BB1A-A88BDCEC4B77}" type="slidenum">
              <a:rPr lang="en-US" smtClean="0"/>
              <a:pPr>
                <a:spcBef>
                  <a:spcPct val="0"/>
                </a:spcBef>
              </a:pPr>
              <a:t>30</a:t>
            </a:fld>
            <a:endParaRPr lang="en-US" smtClean="0"/>
          </a:p>
        </p:txBody>
      </p:sp>
      <p:sp>
        <p:nvSpPr>
          <p:cNvPr id="15363" name="Rectangle 2"/>
          <p:cNvSpPr>
            <a:spLocks noGrp="1" noRot="1" noChangeAspect="1" noChangeArrowheads="1" noTextEdit="1"/>
          </p:cNvSpPr>
          <p:nvPr>
            <p:ph type="sldImg"/>
          </p:nvPr>
        </p:nvSpPr>
        <p:spPr>
          <a:xfrm>
            <a:off x="-1189038" y="619125"/>
            <a:ext cx="9504363" cy="7127875"/>
          </a:xfrm>
          <a:ln/>
        </p:spPr>
      </p:sp>
      <p:sp>
        <p:nvSpPr>
          <p:cNvPr id="15364" name="Rectangle 3"/>
          <p:cNvSpPr>
            <a:spLocks noGrp="1" noChangeArrowheads="1"/>
          </p:cNvSpPr>
          <p:nvPr>
            <p:ph type="body" idx="1"/>
          </p:nvPr>
        </p:nvSpPr>
        <p:spPr>
          <a:xfrm>
            <a:off x="935038" y="4441825"/>
            <a:ext cx="5140325" cy="4132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400" smtClean="0">
              <a:latin typeface="Arial" panose="020B0604020202020204" pitchFamily="34" charset="0"/>
              <a:ea typeface="ＭＳ Ｐゴシック" panose="020B0600070205080204" pitchFamily="34" charset="-128"/>
              <a:cs typeface="Geneva" pitchFamily="1" charset="0"/>
            </a:endParaRPr>
          </a:p>
        </p:txBody>
      </p:sp>
    </p:spTree>
    <p:extLst>
      <p:ext uri="{BB962C8B-B14F-4D97-AF65-F5344CB8AC3E}">
        <p14:creationId xmlns:p14="http://schemas.microsoft.com/office/powerpoint/2010/main" val="106486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793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087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7751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26058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4904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105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0505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1071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0322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r>
              <a:rPr lang="en-US" smtClean="0"/>
              <a:t>05/03/2011</a:t>
            </a:r>
            <a:endParaRPr lang="en-US" dirty="0"/>
          </a:p>
        </p:txBody>
      </p:sp>
      <p:sp>
        <p:nvSpPr>
          <p:cNvPr id="5" name="Footer Placeholder 4"/>
          <p:cNvSpPr>
            <a:spLocks noGrp="1"/>
          </p:cNvSpPr>
          <p:nvPr>
            <p:ph type="ftr" sz="quarter" idx="11"/>
          </p:nvPr>
        </p:nvSpPr>
        <p:spPr>
          <a:xfrm>
            <a:off x="685800" y="6248400"/>
            <a:ext cx="76962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3E728F2B-F2DB-4343-A90F-A20D18E0B201}" type="slidenum">
              <a:rPr lang="en-US"/>
              <a:pPr/>
              <a:t>‹#›</a:t>
            </a:fld>
            <a:endParaRPr lang="en-US" dirty="0"/>
          </a:p>
        </p:txBody>
      </p:sp>
    </p:spTree>
    <p:extLst>
      <p:ext uri="{BB962C8B-B14F-4D97-AF65-F5344CB8AC3E}">
        <p14:creationId xmlns:p14="http://schemas.microsoft.com/office/powerpoint/2010/main" val="26617448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872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09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1521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618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6969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728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5/15/2016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947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7493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5/15/2016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197219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Word_97_-_2003_Document1.doc"/></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3400" y="2233613"/>
            <a:ext cx="8915400" cy="2109787"/>
          </a:xfrm>
        </p:spPr>
        <p:txBody>
          <a:bodyPr/>
          <a:lstStyle/>
          <a:p>
            <a:r>
              <a:rPr lang="en-US" u="sng" dirty="0">
                <a:effectLst>
                  <a:outerShdw blurRad="38100" dist="38100" dir="2700000" algn="tl">
                    <a:srgbClr val="000000">
                      <a:alpha val="43137"/>
                    </a:srgbClr>
                  </a:outerShdw>
                </a:effectLst>
              </a:rPr>
              <a:t>Risk stratification and medical management of STEMI</a:t>
            </a:r>
            <a:br>
              <a:rPr lang="en-US" u="sng"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r>
              <a:rPr lang="en-US" dirty="0" smtClean="0">
                <a:solidFill>
                  <a:schemeClr val="tx1"/>
                </a:solidFill>
              </a:rPr>
              <a:t>                                 </a:t>
            </a:r>
            <a:r>
              <a:rPr lang="en-US" sz="3200" dirty="0" err="1" smtClean="0">
                <a:solidFill>
                  <a:schemeClr val="tx1"/>
                </a:solidFill>
              </a:rPr>
              <a:t>Dr</a:t>
            </a:r>
            <a:r>
              <a:rPr lang="en-US" sz="3200" dirty="0" smtClean="0">
                <a:solidFill>
                  <a:schemeClr val="tx1"/>
                </a:solidFill>
              </a:rPr>
              <a:t> </a:t>
            </a:r>
            <a:r>
              <a:rPr lang="en-US" sz="3200" dirty="0" err="1" smtClean="0">
                <a:solidFill>
                  <a:schemeClr val="tx1"/>
                </a:solidFill>
              </a:rPr>
              <a:t>Saidalavi</a:t>
            </a:r>
            <a:r>
              <a:rPr lang="en-US" sz="3200" dirty="0" smtClean="0">
                <a:solidFill>
                  <a:schemeClr val="tx1"/>
                </a:solidFill>
              </a:rPr>
              <a:t/>
            </a:r>
            <a:br>
              <a:rPr lang="en-US" sz="3200" dirty="0" smtClean="0">
                <a:solidFill>
                  <a:schemeClr val="tx1"/>
                </a:solidFill>
              </a:rPr>
            </a:br>
            <a:r>
              <a:rPr lang="en-US" sz="3200" dirty="0">
                <a:solidFill>
                  <a:schemeClr val="tx1"/>
                </a:solidFill>
              </a:rPr>
              <a:t> </a:t>
            </a:r>
            <a:r>
              <a:rPr lang="en-US" sz="3200" dirty="0" smtClean="0">
                <a:solidFill>
                  <a:schemeClr val="tx1"/>
                </a:solidFill>
              </a:rPr>
              <a:t>                                                    </a:t>
            </a:r>
            <a:r>
              <a:rPr lang="en-US" sz="2000" dirty="0" smtClean="0">
                <a:solidFill>
                  <a:schemeClr val="tx1"/>
                </a:solidFill>
              </a:rPr>
              <a:t>17-5-12</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853206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7772400" cy="1143000"/>
          </a:xfrm>
        </p:spPr>
        <p:txBody>
          <a:bodyPr>
            <a:normAutofit fontScale="90000"/>
          </a:bodyPr>
          <a:lstStyle/>
          <a:p>
            <a:r>
              <a:rPr lang="en-US" dirty="0"/>
              <a:t>Acute Phase Risk Stratification:</a:t>
            </a:r>
            <a:br>
              <a:rPr lang="en-US" dirty="0"/>
            </a:br>
            <a:r>
              <a:rPr lang="en-US" dirty="0"/>
              <a:t>Importance of LV dysfunction</a:t>
            </a:r>
          </a:p>
        </p:txBody>
      </p:sp>
      <p:graphicFrame>
        <p:nvGraphicFramePr>
          <p:cNvPr id="20483" name="Object 3"/>
          <p:cNvGraphicFramePr>
            <a:graphicFrameLocks noGrp="1" noChangeAspect="1"/>
          </p:cNvGraphicFramePr>
          <p:nvPr>
            <p:ph type="tbl" idx="1"/>
          </p:nvPr>
        </p:nvGraphicFramePr>
        <p:xfrm>
          <a:off x="685800" y="2282825"/>
          <a:ext cx="7770813" cy="3511550"/>
        </p:xfrm>
        <a:graphic>
          <a:graphicData uri="http://schemas.openxmlformats.org/presentationml/2006/ole">
            <mc:AlternateContent xmlns:mc="http://schemas.openxmlformats.org/markup-compatibility/2006">
              <mc:Choice xmlns:v="urn:schemas-microsoft-com:vml" Requires="v">
                <p:oleObj spid="_x0000_s1074" name="Document" r:id="rId4" imgW="8828329" imgH="3988904" progId="Word.Document.8">
                  <p:embed/>
                </p:oleObj>
              </mc:Choice>
              <mc:Fallback>
                <p:oleObj name="Document" r:id="rId4" imgW="8828329" imgH="398890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1036" r="7251" b="4585"/>
                      <a:stretch>
                        <a:fillRect/>
                      </a:stretch>
                    </p:blipFill>
                    <p:spPr bwMode="auto">
                      <a:xfrm>
                        <a:off x="685800" y="2282825"/>
                        <a:ext cx="7770813" cy="351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228600" y="1524000"/>
            <a:ext cx="8610600" cy="4832092"/>
          </a:xfrm>
          <a:prstGeom prst="rect">
            <a:avLst/>
          </a:prstGeom>
        </p:spPr>
        <p:txBody>
          <a:bodyPr wrap="square">
            <a:spAutoFit/>
          </a:bodyPr>
          <a:lstStyle/>
          <a:p>
            <a:pPr marL="0" lvl="1" algn="ctr"/>
            <a:r>
              <a:rPr lang="en-US" sz="1600" dirty="0" smtClean="0">
                <a:solidFill>
                  <a:srgbClr val="FFFF00"/>
                </a:solidFill>
                <a:latin typeface="Calibri" pitchFamily="34" charset="0"/>
              </a:rPr>
              <a:t>(</a:t>
            </a:r>
            <a:r>
              <a:rPr lang="en-US" sz="1600" dirty="0" err="1" smtClean="0">
                <a:solidFill>
                  <a:srgbClr val="FFFF00"/>
                </a:solidFill>
                <a:latin typeface="Calibri" pitchFamily="34" charset="0"/>
              </a:rPr>
              <a:t>Killip</a:t>
            </a:r>
            <a:r>
              <a:rPr lang="en-US" sz="1600" dirty="0" smtClean="0">
                <a:solidFill>
                  <a:srgbClr val="FFFF00"/>
                </a:solidFill>
                <a:latin typeface="Calibri" pitchFamily="34" charset="0"/>
              </a:rPr>
              <a:t> T, and Kimball JT: Treatment of myocardial infarction in a coronary care unit: a two year experience of 250 patients. American Journal of Cardiology 1967; 20: 457-464 ) </a:t>
            </a: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lgn="ctr"/>
            <a:endParaRPr lang="en-US" sz="1600" dirty="0" smtClean="0">
              <a:solidFill>
                <a:srgbClr val="FFFF00"/>
              </a:solidFill>
              <a:latin typeface="Calibri" pitchFamily="34" charset="0"/>
            </a:endParaRPr>
          </a:p>
          <a:p>
            <a:pPr marL="0" lvl="1">
              <a:buFont typeface="Wingdings" pitchFamily="2" charset="2"/>
              <a:buChar char="v"/>
            </a:pPr>
            <a:r>
              <a:rPr lang="en-US" sz="2000" dirty="0" smtClean="0">
                <a:latin typeface="Calibri" pitchFamily="34" charset="0"/>
              </a:rPr>
              <a:t>Left ventricular dysfunction is the single most important predictor of mortality</a:t>
            </a:r>
            <a:endParaRPr lang="en-US" sz="2000" dirty="0">
              <a:latin typeface="Calibri" pitchFamily="34" charset="0"/>
            </a:endParaRPr>
          </a:p>
        </p:txBody>
      </p:sp>
    </p:spTree>
    <p:extLst>
      <p:ext uri="{BB962C8B-B14F-4D97-AF65-F5344CB8AC3E}">
        <p14:creationId xmlns:p14="http://schemas.microsoft.com/office/powerpoint/2010/main" val="91467859"/>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Treatment of Cardiogenic Shock</a:t>
            </a:r>
            <a:endParaRPr lang="en-US" sz="3600" smtClean="0">
              <a:ea typeface="ＭＳ Ｐゴシック" panose="020B0600070205080204" pitchFamily="34" charset="-128"/>
              <a:cs typeface="Geneva" pitchFamily="1" charset="0"/>
            </a:endParaRPr>
          </a:p>
        </p:txBody>
      </p:sp>
      <p:sp>
        <p:nvSpPr>
          <p:cNvPr id="124931" name="TextBox 3"/>
          <p:cNvSpPr txBox="1">
            <a:spLocks noChangeArrowheads="1"/>
          </p:cNvSpPr>
          <p:nvPr/>
        </p:nvSpPr>
        <p:spPr bwMode="auto">
          <a:xfrm>
            <a:off x="2028825" y="2143125"/>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The use of intra-aortic balloon pump counterpulsation can be useful for patients with cardiogenic shock after STEMI who do not quickly stabilize with pharmacological. </a:t>
            </a:r>
          </a:p>
        </p:txBody>
      </p:sp>
      <p:sp>
        <p:nvSpPr>
          <p:cNvPr id="124932" name="TextBox 2"/>
          <p:cNvSpPr txBox="1">
            <a:spLocks noChangeArrowheads="1"/>
          </p:cNvSpPr>
          <p:nvPr/>
        </p:nvSpPr>
        <p:spPr bwMode="auto">
          <a:xfrm>
            <a:off x="2028825" y="4213225"/>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Alternative LV assist devices for circulatory support may be considered in patients with refractory cardiogenic shock. </a:t>
            </a:r>
          </a:p>
        </p:txBody>
      </p:sp>
      <p:grpSp>
        <p:nvGrpSpPr>
          <p:cNvPr id="124933" name="Group 8"/>
          <p:cNvGrpSpPr>
            <a:grpSpLocks/>
          </p:cNvGrpSpPr>
          <p:nvPr/>
        </p:nvGrpSpPr>
        <p:grpSpPr bwMode="auto">
          <a:xfrm>
            <a:off x="300038" y="1960563"/>
            <a:ext cx="1216025" cy="942975"/>
            <a:chOff x="3810000" y="2667000"/>
            <a:chExt cx="1216025" cy="942975"/>
          </a:xfrm>
        </p:grpSpPr>
        <p:grpSp>
          <p:nvGrpSpPr>
            <p:cNvPr id="124945" name="Group 95"/>
            <p:cNvGrpSpPr>
              <a:grpSpLocks/>
            </p:cNvGrpSpPr>
            <p:nvPr/>
          </p:nvGrpSpPr>
          <p:grpSpPr bwMode="auto">
            <a:xfrm>
              <a:off x="3810000" y="2667000"/>
              <a:ext cx="1216025" cy="942975"/>
              <a:chOff x="3986" y="942"/>
              <a:chExt cx="766" cy="594"/>
            </a:xfrm>
          </p:grpSpPr>
          <p:sp>
            <p:nvSpPr>
              <p:cNvPr id="12494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494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494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495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4951"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24952"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24953"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24954"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24946"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24934" name="Group 10"/>
          <p:cNvGrpSpPr>
            <a:grpSpLocks/>
          </p:cNvGrpSpPr>
          <p:nvPr/>
        </p:nvGrpSpPr>
        <p:grpSpPr bwMode="auto">
          <a:xfrm>
            <a:off x="312738" y="4021138"/>
            <a:ext cx="1216025" cy="942975"/>
            <a:chOff x="6705600" y="3810000"/>
            <a:chExt cx="1216025" cy="942975"/>
          </a:xfrm>
        </p:grpSpPr>
        <p:grpSp>
          <p:nvGrpSpPr>
            <p:cNvPr id="124935" name="Group 95"/>
            <p:cNvGrpSpPr>
              <a:grpSpLocks/>
            </p:cNvGrpSpPr>
            <p:nvPr/>
          </p:nvGrpSpPr>
          <p:grpSpPr bwMode="auto">
            <a:xfrm>
              <a:off x="6705600" y="3810000"/>
              <a:ext cx="1216025" cy="942975"/>
              <a:chOff x="3986" y="942"/>
              <a:chExt cx="766" cy="594"/>
            </a:xfrm>
          </p:grpSpPr>
          <p:sp>
            <p:nvSpPr>
              <p:cNvPr id="12493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493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493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494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4941"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24942"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24943"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24944"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24936" name="Freeform 289"/>
            <p:cNvSpPr>
              <a:spLocks/>
            </p:cNvSpPr>
            <p:nvPr/>
          </p:nvSpPr>
          <p:spPr bwMode="auto">
            <a:xfrm>
              <a:off x="7391400" y="4191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18776441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990600" y="2498725"/>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Electrical Complications During the Hospital Phase of STEMI </a:t>
            </a:r>
          </a:p>
        </p:txBody>
      </p:sp>
      <p:sp>
        <p:nvSpPr>
          <p:cNvPr id="126979"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Complications After STEMI</a:t>
            </a:r>
          </a:p>
        </p:txBody>
      </p:sp>
    </p:spTree>
    <p:extLst>
      <p:ext uri="{BB962C8B-B14F-4D97-AF65-F5344CB8AC3E}">
        <p14:creationId xmlns:p14="http://schemas.microsoft.com/office/powerpoint/2010/main" val="27687466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49263" y="457200"/>
            <a:ext cx="8229600" cy="1143000"/>
          </a:xfrm>
        </p:spPr>
        <p:txBody>
          <a:bodyPr>
            <a:normAutofit fontScale="90000"/>
          </a:bodyPr>
          <a:lstStyle/>
          <a:p>
            <a:r>
              <a:rPr lang="en-US" sz="3600" b="1" smtClean="0">
                <a:solidFill>
                  <a:schemeClr val="accent2"/>
                </a:solidFill>
                <a:ea typeface="ＭＳ Ｐゴシック" panose="020B0600070205080204" pitchFamily="34" charset="-128"/>
                <a:cs typeface="Arial Unicode MS" panose="020B0604020202020204" pitchFamily="34" charset="-128"/>
              </a:rPr>
              <a:t>Implantable Cardioverter-Defibrillator Therapy Before Discharge</a:t>
            </a:r>
            <a:endParaRPr lang="en-US" sz="3600" smtClean="0">
              <a:ea typeface="ＭＳ Ｐゴシック" panose="020B0600070205080204" pitchFamily="34" charset="-128"/>
              <a:cs typeface="Geneva" pitchFamily="1" charset="0"/>
            </a:endParaRPr>
          </a:p>
        </p:txBody>
      </p:sp>
      <p:sp>
        <p:nvSpPr>
          <p:cNvPr id="128003" name="TextBox 3"/>
          <p:cNvSpPr txBox="1">
            <a:spLocks noChangeArrowheads="1"/>
          </p:cNvSpPr>
          <p:nvPr/>
        </p:nvSpPr>
        <p:spPr bwMode="auto">
          <a:xfrm>
            <a:off x="2028825" y="2543175"/>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ICD therapy is indicated before discharge in patients who develop sustained VT/VF more than 48 hours after STEMI, provided the arrhythmia is not due to transient or reversible ischemia, reinfarction, or metabolic abnormalities. </a:t>
            </a:r>
          </a:p>
        </p:txBody>
      </p:sp>
      <p:grpSp>
        <p:nvGrpSpPr>
          <p:cNvPr id="128004" name="Group 3"/>
          <p:cNvGrpSpPr>
            <a:grpSpLocks/>
          </p:cNvGrpSpPr>
          <p:nvPr/>
        </p:nvGrpSpPr>
        <p:grpSpPr bwMode="auto">
          <a:xfrm>
            <a:off x="317500" y="2339975"/>
            <a:ext cx="1216025" cy="942975"/>
            <a:chOff x="3810000" y="1524000"/>
            <a:chExt cx="1216025" cy="942975"/>
          </a:xfrm>
        </p:grpSpPr>
        <p:grpSp>
          <p:nvGrpSpPr>
            <p:cNvPr id="128005" name="Group 95"/>
            <p:cNvGrpSpPr>
              <a:grpSpLocks/>
            </p:cNvGrpSpPr>
            <p:nvPr/>
          </p:nvGrpSpPr>
          <p:grpSpPr bwMode="auto">
            <a:xfrm>
              <a:off x="3810000" y="1524000"/>
              <a:ext cx="1216025" cy="942975"/>
              <a:chOff x="3986" y="942"/>
              <a:chExt cx="766" cy="594"/>
            </a:xfrm>
          </p:grpSpPr>
          <p:sp>
            <p:nvSpPr>
              <p:cNvPr id="12800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800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800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801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8011"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28012"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28013"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28014"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28006"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26041935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ChangeArrowheads="1"/>
          </p:cNvSpPr>
          <p:nvPr/>
        </p:nvSpPr>
        <p:spPr bwMode="auto">
          <a:xfrm>
            <a:off x="990600" y="2498725"/>
            <a:ext cx="7239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Bradycardia, AV Block, and Intraventricular Conduction Defects </a:t>
            </a:r>
          </a:p>
        </p:txBody>
      </p:sp>
      <p:sp>
        <p:nvSpPr>
          <p:cNvPr id="130051"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Complications After STEMI</a:t>
            </a:r>
          </a:p>
        </p:txBody>
      </p:sp>
    </p:spTree>
    <p:extLst>
      <p:ext uri="{BB962C8B-B14F-4D97-AF65-F5344CB8AC3E}">
        <p14:creationId xmlns:p14="http://schemas.microsoft.com/office/powerpoint/2010/main" val="6226935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Pacing in STEMI</a:t>
            </a:r>
            <a:endParaRPr lang="en-US" sz="3600" smtClean="0">
              <a:ea typeface="ＭＳ Ｐゴシック" panose="020B0600070205080204" pitchFamily="34" charset="-128"/>
              <a:cs typeface="Geneva" pitchFamily="1" charset="0"/>
            </a:endParaRPr>
          </a:p>
        </p:txBody>
      </p:sp>
      <p:sp>
        <p:nvSpPr>
          <p:cNvPr id="132099" name="TextBox 3"/>
          <p:cNvSpPr txBox="1">
            <a:spLocks noChangeArrowheads="1"/>
          </p:cNvSpPr>
          <p:nvPr/>
        </p:nvSpPr>
        <p:spPr bwMode="auto">
          <a:xfrm>
            <a:off x="2028825" y="2543175"/>
            <a:ext cx="6781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Temporary pacing is indicated for symptomatic bradyarrhythmias unresponsive to medical treatment. </a:t>
            </a:r>
          </a:p>
        </p:txBody>
      </p:sp>
      <p:grpSp>
        <p:nvGrpSpPr>
          <p:cNvPr id="132100" name="Group 95"/>
          <p:cNvGrpSpPr>
            <a:grpSpLocks/>
          </p:cNvGrpSpPr>
          <p:nvPr/>
        </p:nvGrpSpPr>
        <p:grpSpPr bwMode="auto">
          <a:xfrm>
            <a:off x="317500" y="2360613"/>
            <a:ext cx="1216025" cy="942975"/>
            <a:chOff x="3986" y="942"/>
            <a:chExt cx="766" cy="594"/>
          </a:xfrm>
        </p:grpSpPr>
        <p:sp>
          <p:nvSpPr>
            <p:cNvPr id="13210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210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2103" name="Freeform 289"/>
            <p:cNvSpPr>
              <a:spLocks/>
            </p:cNvSpPr>
            <p:nvPr/>
          </p:nvSpPr>
          <p:spPr bwMode="auto">
            <a:xfrm>
              <a:off x="4032" y="1200"/>
              <a:ext cx="111" cy="246"/>
            </a:xfrm>
            <a:custGeom>
              <a:avLst/>
              <a:gdLst>
                <a:gd name="T0" fmla="*/ 2 w 136"/>
                <a:gd name="T1" fmla="*/ 28 h 270"/>
                <a:gd name="T2" fmla="*/ 2 w 136"/>
                <a:gd name="T3" fmla="*/ 35 h 270"/>
                <a:gd name="T4" fmla="*/ 2 w 136"/>
                <a:gd name="T5" fmla="*/ 38 h 270"/>
                <a:gd name="T6" fmla="*/ 2 w 136"/>
                <a:gd name="T7" fmla="*/ 42 h 270"/>
                <a:gd name="T8" fmla="*/ 2 w 136"/>
                <a:gd name="T9" fmla="*/ 42 h 270"/>
                <a:gd name="T10" fmla="*/ 2 w 136"/>
                <a:gd name="T11" fmla="*/ 42 h 270"/>
                <a:gd name="T12" fmla="*/ 2 w 136"/>
                <a:gd name="T13" fmla="*/ 41 h 270"/>
                <a:gd name="T14" fmla="*/ 2 w 136"/>
                <a:gd name="T15" fmla="*/ 38 h 270"/>
                <a:gd name="T16" fmla="*/ 2 w 136"/>
                <a:gd name="T17" fmla="*/ 36 h 270"/>
                <a:gd name="T18" fmla="*/ 2 w 136"/>
                <a:gd name="T19" fmla="*/ 33 h 270"/>
                <a:gd name="T20" fmla="*/ 2 w 136"/>
                <a:gd name="T21" fmla="*/ 29 h 270"/>
                <a:gd name="T22" fmla="*/ 1 w 136"/>
                <a:gd name="T23" fmla="*/ 24 h 270"/>
                <a:gd name="T24" fmla="*/ 0 w 136"/>
                <a:gd name="T25" fmla="*/ 18 h 270"/>
                <a:gd name="T26" fmla="*/ 2 w 136"/>
                <a:gd name="T27" fmla="*/ 12 h 270"/>
                <a:gd name="T28" fmla="*/ 2 w 136"/>
                <a:gd name="T29" fmla="*/ 6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7 h 270"/>
                <a:gd name="T44" fmla="*/ 2 w 136"/>
                <a:gd name="T45" fmla="*/ 12 h 270"/>
                <a:gd name="T46" fmla="*/ 2 w 136"/>
                <a:gd name="T47" fmla="*/ 14 h 270"/>
                <a:gd name="T48" fmla="*/ 2 w 136"/>
                <a:gd name="T49" fmla="*/ 13 h 270"/>
                <a:gd name="T50" fmla="*/ 2 w 136"/>
                <a:gd name="T51" fmla="*/ 11 h 270"/>
                <a:gd name="T52" fmla="*/ 2 w 136"/>
                <a:gd name="T53" fmla="*/ 10 h 270"/>
                <a:gd name="T54" fmla="*/ 2 w 136"/>
                <a:gd name="T55" fmla="*/ 10 h 270"/>
                <a:gd name="T56" fmla="*/ 2 w 136"/>
                <a:gd name="T57" fmla="*/ 11 h 270"/>
                <a:gd name="T58" fmla="*/ 2 w 136"/>
                <a:gd name="T59" fmla="*/ 12 h 270"/>
                <a:gd name="T60" fmla="*/ 2 w 136"/>
                <a:gd name="T61" fmla="*/ 14 h 270"/>
                <a:gd name="T62" fmla="*/ 2 w 136"/>
                <a:gd name="T63" fmla="*/ 17 h 270"/>
                <a:gd name="T64" fmla="*/ 2 w 136"/>
                <a:gd name="T65" fmla="*/ 21 h 270"/>
                <a:gd name="T66" fmla="*/ 2 w 136"/>
                <a:gd name="T67" fmla="*/ 26 h 270"/>
                <a:gd name="T68" fmla="*/ 2 w 136"/>
                <a:gd name="T69" fmla="*/ 29 h 270"/>
                <a:gd name="T70" fmla="*/ 2 w 136"/>
                <a:gd name="T71" fmla="*/ 31 h 270"/>
                <a:gd name="T72" fmla="*/ 2 w 136"/>
                <a:gd name="T73" fmla="*/ 32 h 270"/>
                <a:gd name="T74" fmla="*/ 2 w 136"/>
                <a:gd name="T75" fmla="*/ 32 h 270"/>
                <a:gd name="T76" fmla="*/ 2 w 136"/>
                <a:gd name="T77" fmla="*/ 32 h 270"/>
                <a:gd name="T78" fmla="*/ 2 w 136"/>
                <a:gd name="T79" fmla="*/ 32 h 270"/>
                <a:gd name="T80" fmla="*/ 2 w 136"/>
                <a:gd name="T81" fmla="*/ 31 h 270"/>
                <a:gd name="T82" fmla="*/ 2 w 136"/>
                <a:gd name="T83" fmla="*/ 2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13210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210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210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3210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3210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3210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Tree>
    <p:extLst>
      <p:ext uri="{BB962C8B-B14F-4D97-AF65-F5344CB8AC3E}">
        <p14:creationId xmlns:p14="http://schemas.microsoft.com/office/powerpoint/2010/main" val="2009334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990600" y="2498725"/>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Management of Pericarditis After STEMI </a:t>
            </a:r>
          </a:p>
        </p:txBody>
      </p:sp>
      <p:sp>
        <p:nvSpPr>
          <p:cNvPr id="135171"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Complications After STEMI</a:t>
            </a:r>
          </a:p>
        </p:txBody>
      </p:sp>
    </p:spTree>
    <p:extLst>
      <p:ext uri="{BB962C8B-B14F-4D97-AF65-F5344CB8AC3E}">
        <p14:creationId xmlns:p14="http://schemas.microsoft.com/office/powerpoint/2010/main" val="1083768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Pericarditis</a:t>
            </a:r>
            <a:endParaRPr lang="en-US" dirty="0"/>
          </a:p>
        </p:txBody>
      </p:sp>
      <p:sp>
        <p:nvSpPr>
          <p:cNvPr id="3" name="Content Placeholder 2"/>
          <p:cNvSpPr>
            <a:spLocks noGrp="1"/>
          </p:cNvSpPr>
          <p:nvPr>
            <p:ph idx="1"/>
          </p:nvPr>
        </p:nvSpPr>
        <p:spPr/>
        <p:txBody>
          <a:bodyPr/>
          <a:lstStyle/>
          <a:p>
            <a:r>
              <a:rPr lang="en-US" dirty="0" smtClean="0"/>
              <a:t>first day and as late as 6 weeks after STEMI</a:t>
            </a:r>
          </a:p>
          <a:p>
            <a:endParaRPr lang="en-US" dirty="0" smtClean="0"/>
          </a:p>
          <a:p>
            <a:r>
              <a:rPr lang="en-US" dirty="0" smtClean="0"/>
              <a:t>Radiation of the pain to either </a:t>
            </a:r>
            <a:r>
              <a:rPr lang="en-US" dirty="0" err="1" smtClean="0"/>
              <a:t>trapezius</a:t>
            </a:r>
            <a:r>
              <a:rPr lang="en-US" dirty="0" smtClean="0"/>
              <a:t> ridge.</a:t>
            </a:r>
          </a:p>
          <a:p>
            <a:endParaRPr lang="en-US" dirty="0" smtClean="0"/>
          </a:p>
          <a:p>
            <a:r>
              <a:rPr lang="en-US" dirty="0" smtClean="0"/>
              <a:t>Treatment consists of aspirin doses of 650 mg orally every 4 to 6 hours may be necessary.</a:t>
            </a:r>
          </a:p>
          <a:p>
            <a:endParaRPr lang="en-US" dirty="0" smtClean="0"/>
          </a:p>
          <a:p>
            <a:r>
              <a:rPr lang="en-US" dirty="0" smtClean="0"/>
              <a:t>NSAIDs and steroids should be avoided</a:t>
            </a:r>
          </a:p>
          <a:p>
            <a:endParaRPr lang="en-US" dirty="0"/>
          </a:p>
        </p:txBody>
      </p:sp>
    </p:spTree>
    <p:extLst>
      <p:ext uri="{BB962C8B-B14F-4D97-AF65-F5344CB8AC3E}">
        <p14:creationId xmlns:p14="http://schemas.microsoft.com/office/powerpoint/2010/main" val="3713542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449263" y="457200"/>
            <a:ext cx="8229600" cy="1143000"/>
          </a:xfrm>
        </p:spPr>
        <p:txBody>
          <a:bodyPr>
            <a:normAutofit fontScale="90000"/>
          </a:bodyPr>
          <a:lstStyle/>
          <a:p>
            <a:r>
              <a:rPr lang="en-US" sz="3600" b="1" smtClean="0">
                <a:solidFill>
                  <a:schemeClr val="accent2"/>
                </a:solidFill>
                <a:ea typeface="ＭＳ Ｐゴシック" panose="020B0600070205080204" pitchFamily="34" charset="-128"/>
                <a:cs typeface="Arial Unicode MS" panose="020B0604020202020204" pitchFamily="34" charset="-128"/>
              </a:rPr>
              <a:t>Management of Pericarditis After STEMI </a:t>
            </a:r>
            <a:endParaRPr lang="en-US" sz="3600" smtClean="0">
              <a:ea typeface="ＭＳ Ｐゴシック" panose="020B0600070205080204" pitchFamily="34" charset="-128"/>
              <a:cs typeface="Geneva" pitchFamily="1" charset="0"/>
            </a:endParaRPr>
          </a:p>
        </p:txBody>
      </p:sp>
      <p:sp>
        <p:nvSpPr>
          <p:cNvPr id="136195" name="TextBox 3"/>
          <p:cNvSpPr txBox="1">
            <a:spLocks noChangeArrowheads="1"/>
          </p:cNvSpPr>
          <p:nvPr/>
        </p:nvSpPr>
        <p:spPr bwMode="auto">
          <a:xfrm>
            <a:off x="2028825" y="2143125"/>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Aspirin is recommended for treatment of pericarditis after STEMI.</a:t>
            </a:r>
          </a:p>
        </p:txBody>
      </p:sp>
      <p:sp>
        <p:nvSpPr>
          <p:cNvPr id="136196" name="TextBox 2"/>
          <p:cNvSpPr txBox="1">
            <a:spLocks noChangeArrowheads="1"/>
          </p:cNvSpPr>
          <p:nvPr/>
        </p:nvSpPr>
        <p:spPr bwMode="auto">
          <a:xfrm>
            <a:off x="2028825" y="48133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Glucocorticoids and nonsteroidal antiinflammatory drugs </a:t>
            </a:r>
            <a:r>
              <a:rPr lang="en-US" sz="1800">
                <a:solidFill>
                  <a:srgbClr val="FF0000"/>
                </a:solidFill>
              </a:rPr>
              <a:t>are potentially harmful</a:t>
            </a:r>
            <a:r>
              <a:rPr lang="en-US" sz="1800"/>
              <a:t> for treatment of pericarditis after STEMI. </a:t>
            </a:r>
          </a:p>
        </p:txBody>
      </p:sp>
      <p:grpSp>
        <p:nvGrpSpPr>
          <p:cNvPr id="136197" name="Group 3"/>
          <p:cNvGrpSpPr>
            <a:grpSpLocks/>
          </p:cNvGrpSpPr>
          <p:nvPr/>
        </p:nvGrpSpPr>
        <p:grpSpPr bwMode="auto">
          <a:xfrm>
            <a:off x="293688" y="1992313"/>
            <a:ext cx="1216025" cy="942975"/>
            <a:chOff x="3810000" y="1524000"/>
            <a:chExt cx="1216025" cy="942975"/>
          </a:xfrm>
        </p:grpSpPr>
        <p:grpSp>
          <p:nvGrpSpPr>
            <p:cNvPr id="136222" name="Group 95"/>
            <p:cNvGrpSpPr>
              <a:grpSpLocks/>
            </p:cNvGrpSpPr>
            <p:nvPr/>
          </p:nvGrpSpPr>
          <p:grpSpPr bwMode="auto">
            <a:xfrm>
              <a:off x="3810000" y="1524000"/>
              <a:ext cx="1216025" cy="942975"/>
              <a:chOff x="3986" y="942"/>
              <a:chExt cx="766" cy="594"/>
            </a:xfrm>
          </p:grpSpPr>
          <p:sp>
            <p:nvSpPr>
              <p:cNvPr id="13622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2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2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2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2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3622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3623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3623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36223"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136198" name="TextBox 1"/>
          <p:cNvSpPr txBox="1">
            <a:spLocks noChangeArrowheads="1"/>
          </p:cNvSpPr>
          <p:nvPr/>
        </p:nvSpPr>
        <p:spPr bwMode="auto">
          <a:xfrm>
            <a:off x="2028825" y="3446463"/>
            <a:ext cx="6781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Administration of acetaminophen, colchicine, or narcotic analgesics may be reasonable if aspirin, even in higher doses, is not effective.</a:t>
            </a:r>
          </a:p>
        </p:txBody>
      </p:sp>
      <p:grpSp>
        <p:nvGrpSpPr>
          <p:cNvPr id="136199" name="Group 10"/>
          <p:cNvGrpSpPr>
            <a:grpSpLocks/>
          </p:cNvGrpSpPr>
          <p:nvPr/>
        </p:nvGrpSpPr>
        <p:grpSpPr bwMode="auto">
          <a:xfrm>
            <a:off x="319088" y="3278188"/>
            <a:ext cx="1216025" cy="942975"/>
            <a:chOff x="6705600" y="3810000"/>
            <a:chExt cx="1216025" cy="942975"/>
          </a:xfrm>
        </p:grpSpPr>
        <p:grpSp>
          <p:nvGrpSpPr>
            <p:cNvPr id="136212" name="Group 95"/>
            <p:cNvGrpSpPr>
              <a:grpSpLocks/>
            </p:cNvGrpSpPr>
            <p:nvPr/>
          </p:nvGrpSpPr>
          <p:grpSpPr bwMode="auto">
            <a:xfrm>
              <a:off x="6705600" y="3810000"/>
              <a:ext cx="1216025" cy="942975"/>
              <a:chOff x="3986" y="942"/>
              <a:chExt cx="766" cy="594"/>
            </a:xfrm>
          </p:grpSpPr>
          <p:sp>
            <p:nvSpPr>
              <p:cNvPr id="13621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1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1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1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1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3621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3622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3622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36213" name="Freeform 289"/>
            <p:cNvSpPr>
              <a:spLocks/>
            </p:cNvSpPr>
            <p:nvPr/>
          </p:nvSpPr>
          <p:spPr bwMode="auto">
            <a:xfrm>
              <a:off x="7391400" y="4191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grpSp>
        <p:nvGrpSpPr>
          <p:cNvPr id="136200" name="Group 6"/>
          <p:cNvGrpSpPr>
            <a:grpSpLocks/>
          </p:cNvGrpSpPr>
          <p:nvPr/>
        </p:nvGrpSpPr>
        <p:grpSpPr bwMode="auto">
          <a:xfrm>
            <a:off x="320675" y="4595813"/>
            <a:ext cx="1216025" cy="942975"/>
            <a:chOff x="3810000" y="4953000"/>
            <a:chExt cx="1216025" cy="942975"/>
          </a:xfrm>
        </p:grpSpPr>
        <p:grpSp>
          <p:nvGrpSpPr>
            <p:cNvPr id="136202" name="Group 95"/>
            <p:cNvGrpSpPr>
              <a:grpSpLocks/>
            </p:cNvGrpSpPr>
            <p:nvPr/>
          </p:nvGrpSpPr>
          <p:grpSpPr bwMode="auto">
            <a:xfrm>
              <a:off x="3810000" y="4953000"/>
              <a:ext cx="1216025" cy="942975"/>
              <a:chOff x="3986" y="942"/>
              <a:chExt cx="766" cy="594"/>
            </a:xfrm>
          </p:grpSpPr>
          <p:sp>
            <p:nvSpPr>
              <p:cNvPr id="13620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0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0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0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3620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3620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3621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3621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36203"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136201" name="TextBox 2"/>
          <p:cNvSpPr txBox="1">
            <a:spLocks noChangeArrowheads="1"/>
          </p:cNvSpPr>
          <p:nvPr/>
        </p:nvSpPr>
        <p:spPr bwMode="auto">
          <a:xfrm>
            <a:off x="595313" y="5538788"/>
            <a:ext cx="795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600"/>
              <a:t>Harm</a:t>
            </a:r>
          </a:p>
        </p:txBody>
      </p:sp>
    </p:spTree>
    <p:extLst>
      <p:ext uri="{BB962C8B-B14F-4D97-AF65-F5344CB8AC3E}">
        <p14:creationId xmlns:p14="http://schemas.microsoft.com/office/powerpoint/2010/main" val="34672708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990600" y="2498725"/>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Thromboembolic and Bleeding Complications  </a:t>
            </a:r>
          </a:p>
        </p:txBody>
      </p:sp>
      <p:sp>
        <p:nvSpPr>
          <p:cNvPr id="138243"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Complications After STEMI</a:t>
            </a:r>
          </a:p>
        </p:txBody>
      </p:sp>
    </p:spTree>
    <p:extLst>
      <p:ext uri="{BB962C8B-B14F-4D97-AF65-F5344CB8AC3E}">
        <p14:creationId xmlns:p14="http://schemas.microsoft.com/office/powerpoint/2010/main" val="55245147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Anticoagulation</a:t>
            </a:r>
            <a:endParaRPr lang="en-US" sz="3600" smtClean="0">
              <a:ea typeface="ＭＳ Ｐゴシック" panose="020B0600070205080204" pitchFamily="34" charset="-128"/>
              <a:cs typeface="Geneva" pitchFamily="1" charset="0"/>
            </a:endParaRPr>
          </a:p>
        </p:txBody>
      </p:sp>
      <p:sp>
        <p:nvSpPr>
          <p:cNvPr id="142339" name="TextBox 3"/>
          <p:cNvSpPr txBox="1">
            <a:spLocks noChangeArrowheads="1"/>
          </p:cNvSpPr>
          <p:nvPr/>
        </p:nvSpPr>
        <p:spPr bwMode="auto">
          <a:xfrm>
            <a:off x="2028825" y="2143125"/>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Anticoagulant therapy with a vitamin K antagonist should be provided to patients with STEMI and atrial fibrillation with CHADS2* score greater than or equal to 2, mechanical heart valves, venous thromboembolism, or hypercoagulable disorder. </a:t>
            </a:r>
          </a:p>
        </p:txBody>
      </p:sp>
      <p:sp>
        <p:nvSpPr>
          <p:cNvPr id="142340" name="TextBox 2"/>
          <p:cNvSpPr txBox="1">
            <a:spLocks noChangeArrowheads="1"/>
          </p:cNvSpPr>
          <p:nvPr/>
        </p:nvSpPr>
        <p:spPr bwMode="auto">
          <a:xfrm>
            <a:off x="882650" y="4711700"/>
            <a:ext cx="79375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dirty="0"/>
              <a:t>*CHADS2 (Congestive heart failure, Hypertension, Age ≥75 years, Diabetes mellitus, previous Stroke/transient ischemic attack (doubled risk weight)) score.</a:t>
            </a:r>
          </a:p>
          <a:p>
            <a:pPr eaLnBrk="1" hangingPunct="1">
              <a:spcBef>
                <a:spcPct val="0"/>
              </a:spcBef>
              <a:buFontTx/>
              <a:buNone/>
            </a:pPr>
            <a:r>
              <a:rPr lang="en-US" sz="1400" dirty="0"/>
              <a:t>†Individual circumstances will vary and depend on the indications for triple therapy and the type of stent placed during PCI</a:t>
            </a:r>
            <a:r>
              <a:rPr lang="en-US" sz="1400" dirty="0" smtClean="0"/>
              <a:t>.</a:t>
            </a:r>
          </a:p>
          <a:p>
            <a:pPr eaLnBrk="1" hangingPunct="1">
              <a:spcBef>
                <a:spcPct val="0"/>
              </a:spcBef>
              <a:buFontTx/>
              <a:buNone/>
            </a:pPr>
            <a:r>
              <a:rPr lang="en-US" sz="1400" dirty="0" smtClean="0"/>
              <a:t> </a:t>
            </a:r>
            <a:r>
              <a:rPr lang="en-US" sz="1400" dirty="0"/>
              <a:t>After this initial treatment period, consider therapy with a vitamin K antagonist plus a single antiplatelet agent</a:t>
            </a:r>
            <a:r>
              <a:rPr lang="en-US" sz="1400" dirty="0" smtClean="0"/>
              <a:t>.</a:t>
            </a:r>
          </a:p>
          <a:p>
            <a:pPr eaLnBrk="1" hangingPunct="1">
              <a:spcBef>
                <a:spcPct val="0"/>
              </a:spcBef>
              <a:buFontTx/>
              <a:buNone/>
            </a:pPr>
            <a:r>
              <a:rPr lang="en-US" sz="1400" dirty="0" smtClean="0"/>
              <a:t> </a:t>
            </a:r>
            <a:r>
              <a:rPr lang="en-US" sz="1400" dirty="0"/>
              <a:t>For patients treated with fibrinolysis, consider triple therapy for 14 days, followed by a vitamin K antagonist plus a single antiplatelet agent.</a:t>
            </a:r>
          </a:p>
        </p:txBody>
      </p:sp>
      <p:sp>
        <p:nvSpPr>
          <p:cNvPr id="142341" name="TextBox 1"/>
          <p:cNvSpPr txBox="1">
            <a:spLocks noChangeArrowheads="1"/>
          </p:cNvSpPr>
          <p:nvPr/>
        </p:nvSpPr>
        <p:spPr bwMode="auto">
          <a:xfrm>
            <a:off x="2028825" y="3446463"/>
            <a:ext cx="6781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dirty="0"/>
              <a:t>The duration of triple-antithrombotic therapy with a vitamin K antagonist, aspirin, and a P2Y</a:t>
            </a:r>
            <a:r>
              <a:rPr lang="en-US" sz="1800" baseline="-25000" dirty="0"/>
              <a:t>12</a:t>
            </a:r>
            <a:r>
              <a:rPr lang="en-US" sz="1800" dirty="0"/>
              <a:t> receptor inhibitor should be minimized to the extent possible to limit the risk of bleeding.</a:t>
            </a:r>
            <a:r>
              <a:rPr lang="en-US" sz="1800" baseline="30000" dirty="0"/>
              <a:t>†</a:t>
            </a:r>
          </a:p>
        </p:txBody>
      </p:sp>
      <p:grpSp>
        <p:nvGrpSpPr>
          <p:cNvPr id="142342" name="Group 95"/>
          <p:cNvGrpSpPr>
            <a:grpSpLocks/>
          </p:cNvGrpSpPr>
          <p:nvPr/>
        </p:nvGrpSpPr>
        <p:grpSpPr bwMode="auto">
          <a:xfrm>
            <a:off x="277813" y="3295650"/>
            <a:ext cx="1216025" cy="942975"/>
            <a:chOff x="3986" y="942"/>
            <a:chExt cx="766" cy="594"/>
          </a:xfrm>
        </p:grpSpPr>
        <p:sp>
          <p:nvSpPr>
            <p:cNvPr id="14235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235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2355" name="Freeform 289"/>
            <p:cNvSpPr>
              <a:spLocks/>
            </p:cNvSpPr>
            <p:nvPr/>
          </p:nvSpPr>
          <p:spPr bwMode="auto">
            <a:xfrm>
              <a:off x="4032" y="1200"/>
              <a:ext cx="111" cy="246"/>
            </a:xfrm>
            <a:custGeom>
              <a:avLst/>
              <a:gdLst>
                <a:gd name="T0" fmla="*/ 2 w 136"/>
                <a:gd name="T1" fmla="*/ 28 h 270"/>
                <a:gd name="T2" fmla="*/ 2 w 136"/>
                <a:gd name="T3" fmla="*/ 35 h 270"/>
                <a:gd name="T4" fmla="*/ 2 w 136"/>
                <a:gd name="T5" fmla="*/ 38 h 270"/>
                <a:gd name="T6" fmla="*/ 2 w 136"/>
                <a:gd name="T7" fmla="*/ 42 h 270"/>
                <a:gd name="T8" fmla="*/ 2 w 136"/>
                <a:gd name="T9" fmla="*/ 42 h 270"/>
                <a:gd name="T10" fmla="*/ 2 w 136"/>
                <a:gd name="T11" fmla="*/ 42 h 270"/>
                <a:gd name="T12" fmla="*/ 2 w 136"/>
                <a:gd name="T13" fmla="*/ 41 h 270"/>
                <a:gd name="T14" fmla="*/ 2 w 136"/>
                <a:gd name="T15" fmla="*/ 38 h 270"/>
                <a:gd name="T16" fmla="*/ 2 w 136"/>
                <a:gd name="T17" fmla="*/ 36 h 270"/>
                <a:gd name="T18" fmla="*/ 2 w 136"/>
                <a:gd name="T19" fmla="*/ 33 h 270"/>
                <a:gd name="T20" fmla="*/ 2 w 136"/>
                <a:gd name="T21" fmla="*/ 29 h 270"/>
                <a:gd name="T22" fmla="*/ 1 w 136"/>
                <a:gd name="T23" fmla="*/ 24 h 270"/>
                <a:gd name="T24" fmla="*/ 0 w 136"/>
                <a:gd name="T25" fmla="*/ 18 h 270"/>
                <a:gd name="T26" fmla="*/ 2 w 136"/>
                <a:gd name="T27" fmla="*/ 12 h 270"/>
                <a:gd name="T28" fmla="*/ 2 w 136"/>
                <a:gd name="T29" fmla="*/ 6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7 h 270"/>
                <a:gd name="T44" fmla="*/ 2 w 136"/>
                <a:gd name="T45" fmla="*/ 12 h 270"/>
                <a:gd name="T46" fmla="*/ 2 w 136"/>
                <a:gd name="T47" fmla="*/ 14 h 270"/>
                <a:gd name="T48" fmla="*/ 2 w 136"/>
                <a:gd name="T49" fmla="*/ 13 h 270"/>
                <a:gd name="T50" fmla="*/ 2 w 136"/>
                <a:gd name="T51" fmla="*/ 11 h 270"/>
                <a:gd name="T52" fmla="*/ 2 w 136"/>
                <a:gd name="T53" fmla="*/ 10 h 270"/>
                <a:gd name="T54" fmla="*/ 2 w 136"/>
                <a:gd name="T55" fmla="*/ 10 h 270"/>
                <a:gd name="T56" fmla="*/ 2 w 136"/>
                <a:gd name="T57" fmla="*/ 11 h 270"/>
                <a:gd name="T58" fmla="*/ 2 w 136"/>
                <a:gd name="T59" fmla="*/ 12 h 270"/>
                <a:gd name="T60" fmla="*/ 2 w 136"/>
                <a:gd name="T61" fmla="*/ 14 h 270"/>
                <a:gd name="T62" fmla="*/ 2 w 136"/>
                <a:gd name="T63" fmla="*/ 17 h 270"/>
                <a:gd name="T64" fmla="*/ 2 w 136"/>
                <a:gd name="T65" fmla="*/ 21 h 270"/>
                <a:gd name="T66" fmla="*/ 2 w 136"/>
                <a:gd name="T67" fmla="*/ 26 h 270"/>
                <a:gd name="T68" fmla="*/ 2 w 136"/>
                <a:gd name="T69" fmla="*/ 29 h 270"/>
                <a:gd name="T70" fmla="*/ 2 w 136"/>
                <a:gd name="T71" fmla="*/ 31 h 270"/>
                <a:gd name="T72" fmla="*/ 2 w 136"/>
                <a:gd name="T73" fmla="*/ 32 h 270"/>
                <a:gd name="T74" fmla="*/ 2 w 136"/>
                <a:gd name="T75" fmla="*/ 32 h 270"/>
                <a:gd name="T76" fmla="*/ 2 w 136"/>
                <a:gd name="T77" fmla="*/ 32 h 270"/>
                <a:gd name="T78" fmla="*/ 2 w 136"/>
                <a:gd name="T79" fmla="*/ 32 h 270"/>
                <a:gd name="T80" fmla="*/ 2 w 136"/>
                <a:gd name="T81" fmla="*/ 31 h 270"/>
                <a:gd name="T82" fmla="*/ 2 w 136"/>
                <a:gd name="T83" fmla="*/ 2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14235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235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235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235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236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236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grpSp>
        <p:nvGrpSpPr>
          <p:cNvPr id="142343" name="Group 95"/>
          <p:cNvGrpSpPr>
            <a:grpSpLocks/>
          </p:cNvGrpSpPr>
          <p:nvPr/>
        </p:nvGrpSpPr>
        <p:grpSpPr bwMode="auto">
          <a:xfrm>
            <a:off x="276225" y="1933575"/>
            <a:ext cx="1216025" cy="942975"/>
            <a:chOff x="3986" y="942"/>
            <a:chExt cx="766" cy="594"/>
          </a:xfrm>
        </p:grpSpPr>
        <p:sp>
          <p:nvSpPr>
            <p:cNvPr id="14234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234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2346" name="Freeform 289"/>
            <p:cNvSpPr>
              <a:spLocks/>
            </p:cNvSpPr>
            <p:nvPr/>
          </p:nvSpPr>
          <p:spPr bwMode="auto">
            <a:xfrm>
              <a:off x="4032" y="1200"/>
              <a:ext cx="111" cy="246"/>
            </a:xfrm>
            <a:custGeom>
              <a:avLst/>
              <a:gdLst>
                <a:gd name="T0" fmla="*/ 2 w 136"/>
                <a:gd name="T1" fmla="*/ 28 h 270"/>
                <a:gd name="T2" fmla="*/ 2 w 136"/>
                <a:gd name="T3" fmla="*/ 35 h 270"/>
                <a:gd name="T4" fmla="*/ 2 w 136"/>
                <a:gd name="T5" fmla="*/ 38 h 270"/>
                <a:gd name="T6" fmla="*/ 2 w 136"/>
                <a:gd name="T7" fmla="*/ 42 h 270"/>
                <a:gd name="T8" fmla="*/ 2 w 136"/>
                <a:gd name="T9" fmla="*/ 42 h 270"/>
                <a:gd name="T10" fmla="*/ 2 w 136"/>
                <a:gd name="T11" fmla="*/ 42 h 270"/>
                <a:gd name="T12" fmla="*/ 2 w 136"/>
                <a:gd name="T13" fmla="*/ 41 h 270"/>
                <a:gd name="T14" fmla="*/ 2 w 136"/>
                <a:gd name="T15" fmla="*/ 38 h 270"/>
                <a:gd name="T16" fmla="*/ 2 w 136"/>
                <a:gd name="T17" fmla="*/ 36 h 270"/>
                <a:gd name="T18" fmla="*/ 2 w 136"/>
                <a:gd name="T19" fmla="*/ 33 h 270"/>
                <a:gd name="T20" fmla="*/ 2 w 136"/>
                <a:gd name="T21" fmla="*/ 29 h 270"/>
                <a:gd name="T22" fmla="*/ 1 w 136"/>
                <a:gd name="T23" fmla="*/ 24 h 270"/>
                <a:gd name="T24" fmla="*/ 0 w 136"/>
                <a:gd name="T25" fmla="*/ 18 h 270"/>
                <a:gd name="T26" fmla="*/ 2 w 136"/>
                <a:gd name="T27" fmla="*/ 12 h 270"/>
                <a:gd name="T28" fmla="*/ 2 w 136"/>
                <a:gd name="T29" fmla="*/ 6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7 h 270"/>
                <a:gd name="T44" fmla="*/ 2 w 136"/>
                <a:gd name="T45" fmla="*/ 12 h 270"/>
                <a:gd name="T46" fmla="*/ 2 w 136"/>
                <a:gd name="T47" fmla="*/ 14 h 270"/>
                <a:gd name="T48" fmla="*/ 2 w 136"/>
                <a:gd name="T49" fmla="*/ 13 h 270"/>
                <a:gd name="T50" fmla="*/ 2 w 136"/>
                <a:gd name="T51" fmla="*/ 11 h 270"/>
                <a:gd name="T52" fmla="*/ 2 w 136"/>
                <a:gd name="T53" fmla="*/ 10 h 270"/>
                <a:gd name="T54" fmla="*/ 2 w 136"/>
                <a:gd name="T55" fmla="*/ 10 h 270"/>
                <a:gd name="T56" fmla="*/ 2 w 136"/>
                <a:gd name="T57" fmla="*/ 11 h 270"/>
                <a:gd name="T58" fmla="*/ 2 w 136"/>
                <a:gd name="T59" fmla="*/ 12 h 270"/>
                <a:gd name="T60" fmla="*/ 2 w 136"/>
                <a:gd name="T61" fmla="*/ 14 h 270"/>
                <a:gd name="T62" fmla="*/ 2 w 136"/>
                <a:gd name="T63" fmla="*/ 17 h 270"/>
                <a:gd name="T64" fmla="*/ 2 w 136"/>
                <a:gd name="T65" fmla="*/ 21 h 270"/>
                <a:gd name="T66" fmla="*/ 2 w 136"/>
                <a:gd name="T67" fmla="*/ 26 h 270"/>
                <a:gd name="T68" fmla="*/ 2 w 136"/>
                <a:gd name="T69" fmla="*/ 29 h 270"/>
                <a:gd name="T70" fmla="*/ 2 w 136"/>
                <a:gd name="T71" fmla="*/ 31 h 270"/>
                <a:gd name="T72" fmla="*/ 2 w 136"/>
                <a:gd name="T73" fmla="*/ 32 h 270"/>
                <a:gd name="T74" fmla="*/ 2 w 136"/>
                <a:gd name="T75" fmla="*/ 32 h 270"/>
                <a:gd name="T76" fmla="*/ 2 w 136"/>
                <a:gd name="T77" fmla="*/ 32 h 270"/>
                <a:gd name="T78" fmla="*/ 2 w 136"/>
                <a:gd name="T79" fmla="*/ 32 h 270"/>
                <a:gd name="T80" fmla="*/ 2 w 136"/>
                <a:gd name="T81" fmla="*/ 31 h 270"/>
                <a:gd name="T82" fmla="*/ 2 w 136"/>
                <a:gd name="T83" fmla="*/ 2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14234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234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2349"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2350"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2351"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2352"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Tree>
    <p:extLst>
      <p:ext uri="{BB962C8B-B14F-4D97-AF65-F5344CB8AC3E}">
        <p14:creationId xmlns:p14="http://schemas.microsoft.com/office/powerpoint/2010/main" val="313611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Risk Scores</a:t>
            </a:r>
            <a:endParaRPr lang="en-US" dirty="0"/>
          </a:p>
        </p:txBody>
      </p:sp>
      <p:sp>
        <p:nvSpPr>
          <p:cNvPr id="6" name="Content Placeholder 5"/>
          <p:cNvSpPr>
            <a:spLocks noGrp="1"/>
          </p:cNvSpPr>
          <p:nvPr>
            <p:ph idx="1"/>
          </p:nvPr>
        </p:nvSpPr>
        <p:spPr/>
        <p:txBody>
          <a:bodyPr>
            <a:normAutofit fontScale="85000" lnSpcReduction="20000"/>
          </a:bodyPr>
          <a:lstStyle/>
          <a:p>
            <a:pPr>
              <a:buFont typeface="Wingdings" pitchFamily="2" charset="2"/>
              <a:buChar char="Ø"/>
            </a:pPr>
            <a:r>
              <a:rPr lang="en-US" sz="3200" dirty="0" smtClean="0">
                <a:latin typeface="Calibri" pitchFamily="34" charset="0"/>
              </a:rPr>
              <a:t> </a:t>
            </a:r>
            <a:r>
              <a:rPr lang="en-US" sz="3200" dirty="0" smtClean="0">
                <a:solidFill>
                  <a:srgbClr val="FF0000"/>
                </a:solidFill>
                <a:latin typeface="+mn-lt"/>
              </a:rPr>
              <a:t>TIMI</a:t>
            </a:r>
          </a:p>
          <a:p>
            <a:pPr>
              <a:buFont typeface="Wingdings" pitchFamily="2" charset="2"/>
              <a:buChar char="Ø"/>
            </a:pPr>
            <a:r>
              <a:rPr lang="en-US" sz="3200" dirty="0" smtClean="0">
                <a:solidFill>
                  <a:srgbClr val="FF0000"/>
                </a:solidFill>
                <a:latin typeface="+mn-lt"/>
              </a:rPr>
              <a:t> GRACE</a:t>
            </a:r>
          </a:p>
          <a:p>
            <a:pPr>
              <a:buFont typeface="Wingdings" pitchFamily="2" charset="2"/>
              <a:buChar char="Ø"/>
            </a:pPr>
            <a:r>
              <a:rPr lang="en-US" sz="3100" dirty="0" smtClean="0">
                <a:latin typeface="+mn-lt"/>
              </a:rPr>
              <a:t>Zwolle </a:t>
            </a:r>
            <a:r>
              <a:rPr lang="en-US" sz="3100" dirty="0">
                <a:latin typeface="+mn-lt"/>
              </a:rPr>
              <a:t>primary PCI </a:t>
            </a:r>
            <a:r>
              <a:rPr lang="en-US" sz="3100" dirty="0" smtClean="0">
                <a:latin typeface="+mn-lt"/>
              </a:rPr>
              <a:t>index</a:t>
            </a:r>
          </a:p>
          <a:p>
            <a:pPr>
              <a:buFont typeface="Wingdings" pitchFamily="2" charset="2"/>
              <a:buChar char="Ø"/>
            </a:pPr>
            <a:r>
              <a:rPr lang="en-US" sz="2900" dirty="0"/>
              <a:t>CADILLAC risk </a:t>
            </a:r>
            <a:r>
              <a:rPr lang="en-US" sz="2900" dirty="0" smtClean="0"/>
              <a:t>score</a:t>
            </a:r>
            <a:endParaRPr lang="en-US" sz="3200" dirty="0" smtClean="0">
              <a:latin typeface="+mn-lt"/>
            </a:endParaRPr>
          </a:p>
          <a:p>
            <a:pPr>
              <a:buFont typeface="Wingdings" pitchFamily="2" charset="2"/>
              <a:buChar char="Ø"/>
            </a:pPr>
            <a:r>
              <a:rPr lang="en-US" sz="3200" dirty="0" smtClean="0">
                <a:latin typeface="+mn-lt"/>
              </a:rPr>
              <a:t> Goldman</a:t>
            </a:r>
          </a:p>
          <a:p>
            <a:pPr>
              <a:buFont typeface="Wingdings" pitchFamily="2" charset="2"/>
              <a:buChar char="Ø"/>
            </a:pPr>
            <a:r>
              <a:rPr lang="en-US" sz="3200" dirty="0" smtClean="0"/>
              <a:t> </a:t>
            </a:r>
            <a:r>
              <a:rPr lang="en-US" sz="3200" dirty="0"/>
              <a:t>PURSUIT</a:t>
            </a:r>
          </a:p>
          <a:p>
            <a:pPr>
              <a:buFont typeface="Wingdings" pitchFamily="2" charset="2"/>
              <a:buChar char="Ø"/>
            </a:pPr>
            <a:endParaRPr lang="en-US" sz="3200" dirty="0" smtClean="0">
              <a:latin typeface="+mn-lt"/>
            </a:endParaRPr>
          </a:p>
          <a:p>
            <a:pPr eaLnBrk="0" hangingPunct="0">
              <a:buFont typeface="Wingdings" pitchFamily="2" charset="2"/>
              <a:buChar char="v"/>
            </a:pPr>
            <a:r>
              <a:rPr lang="en-US" sz="3200" dirty="0" smtClean="0">
                <a:latin typeface="+mn-lt"/>
              </a:rPr>
              <a:t>best used to supplement—not replace—clinical judgment</a:t>
            </a:r>
          </a:p>
          <a:p>
            <a:pPr marL="0" indent="0" eaLnBrk="0" hangingPunct="0">
              <a:buNone/>
            </a:pPr>
            <a:endParaRPr lang="en-US" sz="3200" dirty="0" smtClean="0">
              <a:latin typeface="Calibri" pitchFamily="34" charset="0"/>
            </a:endParaRPr>
          </a:p>
          <a:p>
            <a:pPr>
              <a:buNone/>
            </a:pPr>
            <a:endParaRPr lang="en-US" sz="3200" dirty="0" smtClean="0">
              <a:latin typeface="Calibri" pitchFamily="34" charset="0"/>
            </a:endParaRPr>
          </a:p>
          <a:p>
            <a:endParaRPr lang="en-US" sz="3200" dirty="0">
              <a:latin typeface="Calibri" pitchFamily="34" charset="0"/>
            </a:endParaRPr>
          </a:p>
        </p:txBody>
      </p:sp>
    </p:spTree>
    <p:extLst>
      <p:ext uri="{BB962C8B-B14F-4D97-AF65-F5344CB8AC3E}">
        <p14:creationId xmlns:p14="http://schemas.microsoft.com/office/powerpoint/2010/main" val="413286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Anticoagulation</a:t>
            </a:r>
            <a:endParaRPr lang="en-US" sz="3600" smtClean="0">
              <a:ea typeface="ＭＳ Ｐゴシック" panose="020B0600070205080204" pitchFamily="34" charset="-128"/>
              <a:cs typeface="Geneva" pitchFamily="1" charset="0"/>
            </a:endParaRPr>
          </a:p>
        </p:txBody>
      </p:sp>
      <p:sp>
        <p:nvSpPr>
          <p:cNvPr id="144387" name="TextBox 3"/>
          <p:cNvSpPr txBox="1">
            <a:spLocks noChangeArrowheads="1"/>
          </p:cNvSpPr>
          <p:nvPr/>
        </p:nvSpPr>
        <p:spPr bwMode="auto">
          <a:xfrm>
            <a:off x="2028825" y="2143125"/>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Anticoagulant therapy with a vitamin K antagonist is reasonable for patients with STEMI and asymptomatic LV mural thrombi. </a:t>
            </a:r>
          </a:p>
        </p:txBody>
      </p:sp>
      <p:sp>
        <p:nvSpPr>
          <p:cNvPr id="144388" name="TextBox 2"/>
          <p:cNvSpPr txBox="1">
            <a:spLocks noChangeArrowheads="1"/>
          </p:cNvSpPr>
          <p:nvPr/>
        </p:nvSpPr>
        <p:spPr bwMode="auto">
          <a:xfrm>
            <a:off x="2057400" y="4724400"/>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Targeting vitamin K antagonist therapy to a lower international normalized ratio (e.g., 2.0 to 2.5) might be considered in patients with STEMI who are receiving DAPT. </a:t>
            </a:r>
          </a:p>
        </p:txBody>
      </p:sp>
      <p:sp>
        <p:nvSpPr>
          <p:cNvPr id="144389" name="TextBox 1"/>
          <p:cNvSpPr txBox="1">
            <a:spLocks noChangeArrowheads="1"/>
          </p:cNvSpPr>
          <p:nvPr/>
        </p:nvSpPr>
        <p:spPr bwMode="auto">
          <a:xfrm>
            <a:off x="2028825" y="3446463"/>
            <a:ext cx="678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Anticoagulant therapy may be considered for patients with STEMI and anterior-apical akinesis or dyskinesis. </a:t>
            </a:r>
            <a:endParaRPr lang="en-US" sz="1800" baseline="30000"/>
          </a:p>
        </p:txBody>
      </p:sp>
      <p:grpSp>
        <p:nvGrpSpPr>
          <p:cNvPr id="144390" name="Group 9"/>
          <p:cNvGrpSpPr>
            <a:grpSpLocks/>
          </p:cNvGrpSpPr>
          <p:nvPr/>
        </p:nvGrpSpPr>
        <p:grpSpPr bwMode="auto">
          <a:xfrm>
            <a:off x="276225" y="1916113"/>
            <a:ext cx="1216025" cy="942975"/>
            <a:chOff x="6705600" y="2667000"/>
            <a:chExt cx="1216025" cy="942975"/>
          </a:xfrm>
        </p:grpSpPr>
        <p:grpSp>
          <p:nvGrpSpPr>
            <p:cNvPr id="144413" name="Group 95"/>
            <p:cNvGrpSpPr>
              <a:grpSpLocks/>
            </p:cNvGrpSpPr>
            <p:nvPr/>
          </p:nvGrpSpPr>
          <p:grpSpPr bwMode="auto">
            <a:xfrm>
              <a:off x="6705600" y="2667000"/>
              <a:ext cx="1216025" cy="942975"/>
              <a:chOff x="3986" y="942"/>
              <a:chExt cx="766" cy="594"/>
            </a:xfrm>
          </p:grpSpPr>
          <p:sp>
            <p:nvSpPr>
              <p:cNvPr id="14441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41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41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41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419"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4420"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4421"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4422"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44414" name="Freeform 289"/>
            <p:cNvSpPr>
              <a:spLocks/>
            </p:cNvSpPr>
            <p:nvPr/>
          </p:nvSpPr>
          <p:spPr bwMode="auto">
            <a:xfrm>
              <a:off x="7086600" y="3048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grpSp>
        <p:nvGrpSpPr>
          <p:cNvPr id="144391" name="Group 10"/>
          <p:cNvGrpSpPr>
            <a:grpSpLocks/>
          </p:cNvGrpSpPr>
          <p:nvPr/>
        </p:nvGrpSpPr>
        <p:grpSpPr bwMode="auto">
          <a:xfrm>
            <a:off x="279400" y="3259138"/>
            <a:ext cx="1216025" cy="942975"/>
            <a:chOff x="6705600" y="3810000"/>
            <a:chExt cx="1216025" cy="942975"/>
          </a:xfrm>
        </p:grpSpPr>
        <p:grpSp>
          <p:nvGrpSpPr>
            <p:cNvPr id="144403" name="Group 95"/>
            <p:cNvGrpSpPr>
              <a:grpSpLocks/>
            </p:cNvGrpSpPr>
            <p:nvPr/>
          </p:nvGrpSpPr>
          <p:grpSpPr bwMode="auto">
            <a:xfrm>
              <a:off x="6705600" y="3810000"/>
              <a:ext cx="1216025" cy="942975"/>
              <a:chOff x="3986" y="942"/>
              <a:chExt cx="766" cy="594"/>
            </a:xfrm>
          </p:grpSpPr>
          <p:sp>
            <p:nvSpPr>
              <p:cNvPr id="14440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40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40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40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409"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4410"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4411"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4412"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44404" name="Freeform 289"/>
            <p:cNvSpPr>
              <a:spLocks/>
            </p:cNvSpPr>
            <p:nvPr/>
          </p:nvSpPr>
          <p:spPr bwMode="auto">
            <a:xfrm>
              <a:off x="7391400" y="4191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grpSp>
        <p:nvGrpSpPr>
          <p:cNvPr id="144392" name="Group 10"/>
          <p:cNvGrpSpPr>
            <a:grpSpLocks/>
          </p:cNvGrpSpPr>
          <p:nvPr/>
        </p:nvGrpSpPr>
        <p:grpSpPr bwMode="auto">
          <a:xfrm>
            <a:off x="304800" y="4572000"/>
            <a:ext cx="1216025" cy="942975"/>
            <a:chOff x="6705600" y="3810000"/>
            <a:chExt cx="1216025" cy="942975"/>
          </a:xfrm>
        </p:grpSpPr>
        <p:grpSp>
          <p:nvGrpSpPr>
            <p:cNvPr id="144393" name="Group 95"/>
            <p:cNvGrpSpPr>
              <a:grpSpLocks/>
            </p:cNvGrpSpPr>
            <p:nvPr/>
          </p:nvGrpSpPr>
          <p:grpSpPr bwMode="auto">
            <a:xfrm>
              <a:off x="6705600" y="3810000"/>
              <a:ext cx="1216025" cy="942975"/>
              <a:chOff x="3986" y="942"/>
              <a:chExt cx="766" cy="594"/>
            </a:xfrm>
          </p:grpSpPr>
          <p:sp>
            <p:nvSpPr>
              <p:cNvPr id="14439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39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39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39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4399"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4400"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4401"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4402"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44394" name="Freeform 289"/>
            <p:cNvSpPr>
              <a:spLocks/>
            </p:cNvSpPr>
            <p:nvPr/>
          </p:nvSpPr>
          <p:spPr bwMode="auto">
            <a:xfrm>
              <a:off x="7391400" y="4191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91033349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990600" y="2498725"/>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Risk Assessment After STEMI</a:t>
            </a:r>
          </a:p>
        </p:txBody>
      </p:sp>
      <p:sp>
        <p:nvSpPr>
          <p:cNvPr id="146435" name="Rectangle 3"/>
          <p:cNvSpPr>
            <a:spLocks noChangeArrowheads="1"/>
          </p:cNvSpPr>
          <p:nvPr/>
        </p:nvSpPr>
        <p:spPr bwMode="auto">
          <a:xfrm>
            <a:off x="0" y="371475"/>
            <a:ext cx="9144000" cy="579438"/>
          </a:xfrm>
          <a:prstGeom prst="rect">
            <a:avLst/>
          </a:prstGeom>
          <a:solidFill>
            <a:schemeClr val="accent2"/>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Guideline for STEMI</a:t>
            </a:r>
          </a:p>
        </p:txBody>
      </p:sp>
    </p:spTree>
    <p:extLst>
      <p:ext uri="{BB962C8B-B14F-4D97-AF65-F5344CB8AC3E}">
        <p14:creationId xmlns:p14="http://schemas.microsoft.com/office/powerpoint/2010/main" val="12576940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chemeClr val="tx1"/>
                </a:solidFill>
              </a:rPr>
              <a:t>L</a:t>
            </a:r>
            <a:r>
              <a:rPr lang="en-US" sz="4000" dirty="0" smtClean="0">
                <a:solidFill>
                  <a:schemeClr val="tx1"/>
                </a:solidFill>
              </a:rPr>
              <a:t>ate risk stratification</a:t>
            </a:r>
            <a:endParaRPr lang="en-US" sz="4000" dirty="0">
              <a:solidFill>
                <a:schemeClr val="tx1"/>
              </a:solidFill>
            </a:endParaRPr>
          </a:p>
        </p:txBody>
      </p:sp>
      <p:sp>
        <p:nvSpPr>
          <p:cNvPr id="3" name="Content Placeholder 2"/>
          <p:cNvSpPr>
            <a:spLocks noGrp="1"/>
          </p:cNvSpPr>
          <p:nvPr>
            <p:ph idx="1"/>
          </p:nvPr>
        </p:nvSpPr>
        <p:spPr/>
        <p:txBody>
          <a:bodyPr>
            <a:noAutofit/>
          </a:bodyPr>
          <a:lstStyle/>
          <a:p>
            <a:pPr algn="just"/>
            <a:r>
              <a:rPr lang="en-US" dirty="0"/>
              <a:t>Late risk stratification is performed before or sometimes after </a:t>
            </a:r>
            <a:r>
              <a:rPr lang="en-US" dirty="0" smtClean="0"/>
              <a:t>discharge (generally 3 </a:t>
            </a:r>
            <a:r>
              <a:rPr lang="en-US" dirty="0"/>
              <a:t>to </a:t>
            </a:r>
            <a:r>
              <a:rPr lang="en-US" dirty="0" smtClean="0"/>
              <a:t>7 </a:t>
            </a:r>
            <a:r>
              <a:rPr lang="en-US" dirty="0"/>
              <a:t>days after the myocardial infarction </a:t>
            </a:r>
            <a:r>
              <a:rPr lang="en-US" dirty="0" smtClean="0"/>
              <a:t>and </a:t>
            </a:r>
            <a:r>
              <a:rPr lang="en-US" dirty="0"/>
              <a:t>can be used to consider early discharge </a:t>
            </a:r>
            <a:r>
              <a:rPr lang="en-US" dirty="0" smtClean="0"/>
              <a:t>in patients </a:t>
            </a:r>
            <a:r>
              <a:rPr lang="en-US" dirty="0"/>
              <a:t>with a low risk of complications and to help patients understand their long-term </a:t>
            </a:r>
            <a:r>
              <a:rPr lang="en-US" dirty="0" smtClean="0"/>
              <a:t>prognosis</a:t>
            </a:r>
            <a:endParaRPr lang="en-US" dirty="0"/>
          </a:p>
          <a:p>
            <a:pPr algn="just"/>
            <a:endParaRPr lang="en-US" dirty="0" smtClean="0"/>
          </a:p>
          <a:p>
            <a:pPr algn="just"/>
            <a:r>
              <a:rPr lang="en-US" dirty="0" smtClean="0"/>
              <a:t>The main components </a:t>
            </a:r>
            <a:r>
              <a:rPr lang="en-US" dirty="0"/>
              <a:t>are measurement of the left ventricular ejection fraction and stress </a:t>
            </a:r>
            <a:r>
              <a:rPr lang="en-US" dirty="0" smtClean="0"/>
              <a:t>testing</a:t>
            </a:r>
            <a:endParaRPr lang="en-US" dirty="0"/>
          </a:p>
          <a:p>
            <a:pPr marL="0" indent="0" algn="just">
              <a:buNone/>
            </a:pPr>
            <a:endParaRPr lang="en-US" dirty="0" smtClean="0"/>
          </a:p>
        </p:txBody>
      </p:sp>
    </p:spTree>
    <p:extLst>
      <p:ext uri="{BB962C8B-B14F-4D97-AF65-F5344CB8AC3E}">
        <p14:creationId xmlns:p14="http://schemas.microsoft.com/office/powerpoint/2010/main" val="37195986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990600" y="2498725"/>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Use of Noninvasive Testing for Ischemia Before Discharge </a:t>
            </a:r>
          </a:p>
        </p:txBody>
      </p:sp>
      <p:sp>
        <p:nvSpPr>
          <p:cNvPr id="147459"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Risk Assessment After STEMI</a:t>
            </a:r>
          </a:p>
        </p:txBody>
      </p:sp>
    </p:spTree>
    <p:extLst>
      <p:ext uri="{BB962C8B-B14F-4D97-AF65-F5344CB8AC3E}">
        <p14:creationId xmlns:p14="http://schemas.microsoft.com/office/powerpoint/2010/main" val="41045388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449263" y="457200"/>
            <a:ext cx="8229600" cy="1143000"/>
          </a:xfrm>
        </p:spPr>
        <p:txBody>
          <a:bodyPr>
            <a:normAutofit fontScale="90000"/>
          </a:bodyPr>
          <a:lstStyle/>
          <a:p>
            <a:r>
              <a:rPr lang="en-US" sz="3600" b="1" smtClean="0">
                <a:solidFill>
                  <a:schemeClr val="accent2"/>
                </a:solidFill>
                <a:ea typeface="ＭＳ Ｐゴシック" panose="020B0600070205080204" pitchFamily="34" charset="-128"/>
                <a:cs typeface="Arial Unicode MS" panose="020B0604020202020204" pitchFamily="34" charset="-128"/>
              </a:rPr>
              <a:t>Use of Noninvasive Testing for Ischemia Before Discharge </a:t>
            </a:r>
            <a:endParaRPr lang="en-US" sz="3600" smtClean="0">
              <a:ea typeface="ＭＳ Ｐゴシック" panose="020B0600070205080204" pitchFamily="34" charset="-128"/>
              <a:cs typeface="Geneva" pitchFamily="1" charset="0"/>
            </a:endParaRPr>
          </a:p>
        </p:txBody>
      </p:sp>
      <p:sp>
        <p:nvSpPr>
          <p:cNvPr id="148483" name="TextBox 3"/>
          <p:cNvSpPr txBox="1">
            <a:spLocks noChangeArrowheads="1"/>
          </p:cNvSpPr>
          <p:nvPr/>
        </p:nvSpPr>
        <p:spPr bwMode="auto">
          <a:xfrm>
            <a:off x="2057400" y="1905000"/>
            <a:ext cx="678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Noninvasive testing for ischemia should be performed before discharge to assess the presence and extent of inducible ischemia in patients with STEMI who have not had coronary angiography and do not have high-risk clinical features for which coronary angiography would be warranted. </a:t>
            </a:r>
          </a:p>
        </p:txBody>
      </p:sp>
      <p:sp>
        <p:nvSpPr>
          <p:cNvPr id="148484" name="TextBox 2"/>
          <p:cNvSpPr txBox="1">
            <a:spLocks noChangeArrowheads="1"/>
          </p:cNvSpPr>
          <p:nvPr/>
        </p:nvSpPr>
        <p:spPr bwMode="auto">
          <a:xfrm>
            <a:off x="2057400" y="4953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Noninvasive testing for ischemia might be considered before discharge to guide the postdischarge exercise prescription. </a:t>
            </a:r>
          </a:p>
        </p:txBody>
      </p:sp>
      <p:sp>
        <p:nvSpPr>
          <p:cNvPr id="148485" name="TextBox 1"/>
          <p:cNvSpPr txBox="1">
            <a:spLocks noChangeArrowheads="1"/>
          </p:cNvSpPr>
          <p:nvPr/>
        </p:nvSpPr>
        <p:spPr bwMode="auto">
          <a:xfrm>
            <a:off x="2057400" y="3576638"/>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Noninvasive testing for ischemia might be considered before discharge to evaluate the functional significance of a noninfarct artery stenosis previously identified at angiography. </a:t>
            </a:r>
            <a:endParaRPr lang="en-US" sz="1800" baseline="30000"/>
          </a:p>
        </p:txBody>
      </p:sp>
      <p:grpSp>
        <p:nvGrpSpPr>
          <p:cNvPr id="148486" name="Group 10"/>
          <p:cNvGrpSpPr>
            <a:grpSpLocks/>
          </p:cNvGrpSpPr>
          <p:nvPr/>
        </p:nvGrpSpPr>
        <p:grpSpPr bwMode="auto">
          <a:xfrm>
            <a:off x="304800" y="3429000"/>
            <a:ext cx="1216025" cy="942975"/>
            <a:chOff x="6705600" y="3810000"/>
            <a:chExt cx="1216025" cy="942975"/>
          </a:xfrm>
        </p:grpSpPr>
        <p:grpSp>
          <p:nvGrpSpPr>
            <p:cNvPr id="148509" name="Group 95"/>
            <p:cNvGrpSpPr>
              <a:grpSpLocks/>
            </p:cNvGrpSpPr>
            <p:nvPr/>
          </p:nvGrpSpPr>
          <p:grpSpPr bwMode="auto">
            <a:xfrm>
              <a:off x="6705600" y="3810000"/>
              <a:ext cx="1216025" cy="942975"/>
              <a:chOff x="3986" y="942"/>
              <a:chExt cx="766" cy="594"/>
            </a:xfrm>
          </p:grpSpPr>
          <p:sp>
            <p:nvSpPr>
              <p:cNvPr id="14851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51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51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51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515"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8516"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8517"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8518"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48510" name="Freeform 289"/>
            <p:cNvSpPr>
              <a:spLocks/>
            </p:cNvSpPr>
            <p:nvPr/>
          </p:nvSpPr>
          <p:spPr bwMode="auto">
            <a:xfrm>
              <a:off x="7391400" y="4191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grpSp>
        <p:nvGrpSpPr>
          <p:cNvPr id="148487" name="Group 10"/>
          <p:cNvGrpSpPr>
            <a:grpSpLocks/>
          </p:cNvGrpSpPr>
          <p:nvPr/>
        </p:nvGrpSpPr>
        <p:grpSpPr bwMode="auto">
          <a:xfrm>
            <a:off x="304800" y="4800600"/>
            <a:ext cx="1216025" cy="942975"/>
            <a:chOff x="6705600" y="3810000"/>
            <a:chExt cx="1216025" cy="942975"/>
          </a:xfrm>
        </p:grpSpPr>
        <p:grpSp>
          <p:nvGrpSpPr>
            <p:cNvPr id="148499" name="Group 95"/>
            <p:cNvGrpSpPr>
              <a:grpSpLocks/>
            </p:cNvGrpSpPr>
            <p:nvPr/>
          </p:nvGrpSpPr>
          <p:grpSpPr bwMode="auto">
            <a:xfrm>
              <a:off x="6705600" y="3810000"/>
              <a:ext cx="1216025" cy="942975"/>
              <a:chOff x="3986" y="942"/>
              <a:chExt cx="766" cy="594"/>
            </a:xfrm>
          </p:grpSpPr>
          <p:sp>
            <p:nvSpPr>
              <p:cNvPr id="14850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50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50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50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505"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8506"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8507"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8508"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48500" name="Freeform 289"/>
            <p:cNvSpPr>
              <a:spLocks/>
            </p:cNvSpPr>
            <p:nvPr/>
          </p:nvSpPr>
          <p:spPr bwMode="auto">
            <a:xfrm>
              <a:off x="7391400" y="4191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grpSp>
        <p:nvGrpSpPr>
          <p:cNvPr id="148488" name="Group 3"/>
          <p:cNvGrpSpPr>
            <a:grpSpLocks/>
          </p:cNvGrpSpPr>
          <p:nvPr/>
        </p:nvGrpSpPr>
        <p:grpSpPr bwMode="auto">
          <a:xfrm>
            <a:off x="304800" y="1752600"/>
            <a:ext cx="1216025" cy="942975"/>
            <a:chOff x="3810000" y="1524000"/>
            <a:chExt cx="1216025" cy="942975"/>
          </a:xfrm>
        </p:grpSpPr>
        <p:grpSp>
          <p:nvGrpSpPr>
            <p:cNvPr id="148489" name="Group 95"/>
            <p:cNvGrpSpPr>
              <a:grpSpLocks/>
            </p:cNvGrpSpPr>
            <p:nvPr/>
          </p:nvGrpSpPr>
          <p:grpSpPr bwMode="auto">
            <a:xfrm>
              <a:off x="3810000" y="1524000"/>
              <a:ext cx="1216025" cy="942975"/>
              <a:chOff x="3986" y="942"/>
              <a:chExt cx="766" cy="594"/>
            </a:xfrm>
          </p:grpSpPr>
          <p:sp>
            <p:nvSpPr>
              <p:cNvPr id="14849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49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49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49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8495"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8496"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8497"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8498"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48490"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185160464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381000"/>
            <a:ext cx="7772400" cy="1143000"/>
          </a:xfrm>
        </p:spPr>
        <p:txBody>
          <a:bodyPr>
            <a:normAutofit fontScale="90000"/>
          </a:bodyPr>
          <a:lstStyle/>
          <a:p>
            <a:r>
              <a:rPr lang="en-US" dirty="0"/>
              <a:t>Post MI Management:</a:t>
            </a:r>
            <a:br>
              <a:rPr lang="en-US" dirty="0"/>
            </a:br>
            <a:r>
              <a:rPr lang="en-US" dirty="0"/>
              <a:t>Pre-discharge TMT</a:t>
            </a:r>
          </a:p>
        </p:txBody>
      </p:sp>
      <p:sp>
        <p:nvSpPr>
          <p:cNvPr id="59395" name="Rectangle 3"/>
          <p:cNvSpPr>
            <a:spLocks noGrp="1" noChangeArrowheads="1"/>
          </p:cNvSpPr>
          <p:nvPr>
            <p:ph idx="1"/>
          </p:nvPr>
        </p:nvSpPr>
        <p:spPr>
          <a:xfrm>
            <a:off x="685800" y="2057400"/>
            <a:ext cx="8458200" cy="4114800"/>
          </a:xfrm>
        </p:spPr>
        <p:txBody>
          <a:bodyPr>
            <a:noAutofit/>
          </a:bodyPr>
          <a:lstStyle/>
          <a:p>
            <a:pPr>
              <a:lnSpc>
                <a:spcPct val="90000"/>
              </a:lnSpc>
            </a:pPr>
            <a:r>
              <a:rPr lang="en-US" sz="2400" dirty="0" smtClean="0">
                <a:latin typeface="+mn-lt"/>
              </a:rPr>
              <a:t>Sub maximal protocol</a:t>
            </a:r>
          </a:p>
          <a:p>
            <a:pPr lvl="1">
              <a:lnSpc>
                <a:spcPct val="90000"/>
              </a:lnSpc>
              <a:buFont typeface="Wingdings" pitchFamily="2" charset="2"/>
              <a:buChar char="v"/>
            </a:pPr>
            <a:r>
              <a:rPr lang="en-US" sz="2400" dirty="0" smtClean="0">
                <a:latin typeface="+mn-lt"/>
              </a:rPr>
              <a:t>Target workload =5 METS</a:t>
            </a:r>
            <a:r>
              <a:rPr lang="en-US" sz="2400" dirty="0">
                <a:latin typeface="+mn-lt"/>
              </a:rPr>
              <a:t>, 70 % MPHR or symptom </a:t>
            </a:r>
            <a:r>
              <a:rPr lang="en-US" sz="2400" dirty="0" smtClean="0">
                <a:latin typeface="+mn-lt"/>
              </a:rPr>
              <a:t>limited</a:t>
            </a:r>
          </a:p>
          <a:p>
            <a:pPr lvl="1">
              <a:lnSpc>
                <a:spcPct val="90000"/>
              </a:lnSpc>
            </a:pPr>
            <a:endParaRPr lang="en-US" sz="2400" dirty="0">
              <a:latin typeface="+mn-lt"/>
            </a:endParaRPr>
          </a:p>
          <a:p>
            <a:pPr>
              <a:lnSpc>
                <a:spcPct val="90000"/>
              </a:lnSpc>
            </a:pPr>
            <a:r>
              <a:rPr lang="en-US" sz="2400" dirty="0">
                <a:latin typeface="+mn-lt"/>
              </a:rPr>
              <a:t>Predictors of poor outcome</a:t>
            </a:r>
          </a:p>
          <a:p>
            <a:pPr lvl="1">
              <a:lnSpc>
                <a:spcPct val="90000"/>
              </a:lnSpc>
              <a:buFont typeface="Wingdings" pitchFamily="2" charset="2"/>
              <a:buChar char="v"/>
            </a:pPr>
            <a:r>
              <a:rPr lang="en-US" sz="2400" dirty="0" smtClean="0">
                <a:latin typeface="+mn-lt"/>
              </a:rPr>
              <a:t>Ischemic </a:t>
            </a:r>
            <a:r>
              <a:rPr lang="en-US" sz="2400" dirty="0">
                <a:latin typeface="+mn-lt"/>
              </a:rPr>
              <a:t>ST depression &gt; 1 mm is </a:t>
            </a:r>
            <a:r>
              <a:rPr lang="en-US" sz="2400" dirty="0" smtClean="0">
                <a:latin typeface="+mn-lt"/>
              </a:rPr>
              <a:t>inconsistent </a:t>
            </a:r>
            <a:r>
              <a:rPr lang="en-US" sz="2400" dirty="0">
                <a:latin typeface="+mn-lt"/>
              </a:rPr>
              <a:t>predictor of mortality</a:t>
            </a:r>
          </a:p>
          <a:p>
            <a:pPr lvl="1">
              <a:lnSpc>
                <a:spcPct val="90000"/>
              </a:lnSpc>
              <a:buFont typeface="Wingdings" pitchFamily="2" charset="2"/>
              <a:buChar char="v"/>
            </a:pPr>
            <a:r>
              <a:rPr lang="en-US" sz="2400" dirty="0">
                <a:latin typeface="+mn-lt"/>
              </a:rPr>
              <a:t>poor exercise tolerance &lt; 3 minutes doubles </a:t>
            </a:r>
            <a:r>
              <a:rPr lang="en-US" sz="2400" dirty="0" smtClean="0">
                <a:latin typeface="+mn-lt"/>
              </a:rPr>
              <a:t>one </a:t>
            </a:r>
            <a:r>
              <a:rPr lang="en-US" sz="2400" dirty="0">
                <a:latin typeface="+mn-lt"/>
              </a:rPr>
              <a:t>year mortality ( 7% to14%)</a:t>
            </a:r>
          </a:p>
          <a:p>
            <a:pPr lvl="1">
              <a:lnSpc>
                <a:spcPct val="90000"/>
              </a:lnSpc>
              <a:buFont typeface="Wingdings" pitchFamily="2" charset="2"/>
              <a:buChar char="v"/>
            </a:pPr>
            <a:r>
              <a:rPr lang="en-US" sz="2400" dirty="0" smtClean="0">
                <a:latin typeface="+mn-lt"/>
              </a:rPr>
              <a:t>Inability </a:t>
            </a:r>
            <a:r>
              <a:rPr lang="en-US" sz="2400" dirty="0">
                <a:latin typeface="+mn-lt"/>
              </a:rPr>
              <a:t>to exercise or contra-indication to TMT identifies High Risk patient.</a:t>
            </a:r>
          </a:p>
        </p:txBody>
      </p:sp>
    </p:spTree>
    <p:extLst>
      <p:ext uri="{BB962C8B-B14F-4D97-AF65-F5344CB8AC3E}">
        <p14:creationId xmlns:p14="http://schemas.microsoft.com/office/powerpoint/2010/main" val="10891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Assessment of LV Function </a:t>
            </a:r>
            <a:endParaRPr lang="en-US" sz="3600" smtClean="0">
              <a:ea typeface="ＭＳ Ｐゴシック" panose="020B0600070205080204" pitchFamily="34" charset="-128"/>
              <a:cs typeface="Geneva" pitchFamily="1" charset="0"/>
            </a:endParaRPr>
          </a:p>
        </p:txBody>
      </p:sp>
      <p:sp>
        <p:nvSpPr>
          <p:cNvPr id="151555" name="TextBox 3"/>
          <p:cNvSpPr txBox="1">
            <a:spLocks noChangeArrowheads="1"/>
          </p:cNvSpPr>
          <p:nvPr/>
        </p:nvSpPr>
        <p:spPr bwMode="auto">
          <a:xfrm>
            <a:off x="2057400" y="2133600"/>
            <a:ext cx="678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LVEF should be measured in all patients with STEMI. </a:t>
            </a:r>
          </a:p>
        </p:txBody>
      </p:sp>
      <p:grpSp>
        <p:nvGrpSpPr>
          <p:cNvPr id="151556" name="Group 95"/>
          <p:cNvGrpSpPr>
            <a:grpSpLocks/>
          </p:cNvGrpSpPr>
          <p:nvPr/>
        </p:nvGrpSpPr>
        <p:grpSpPr bwMode="auto">
          <a:xfrm>
            <a:off x="304800" y="1981200"/>
            <a:ext cx="1216025" cy="942975"/>
            <a:chOff x="3986" y="942"/>
            <a:chExt cx="766" cy="594"/>
          </a:xfrm>
        </p:grpSpPr>
        <p:sp>
          <p:nvSpPr>
            <p:cNvPr id="15155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155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1559" name="Freeform 289"/>
            <p:cNvSpPr>
              <a:spLocks/>
            </p:cNvSpPr>
            <p:nvPr/>
          </p:nvSpPr>
          <p:spPr bwMode="auto">
            <a:xfrm>
              <a:off x="4032" y="1200"/>
              <a:ext cx="111" cy="246"/>
            </a:xfrm>
            <a:custGeom>
              <a:avLst/>
              <a:gdLst>
                <a:gd name="T0" fmla="*/ 2 w 136"/>
                <a:gd name="T1" fmla="*/ 24 h 270"/>
                <a:gd name="T2" fmla="*/ 2 w 136"/>
                <a:gd name="T3" fmla="*/ 29 h 270"/>
                <a:gd name="T4" fmla="*/ 2 w 136"/>
                <a:gd name="T5" fmla="*/ 32 h 270"/>
                <a:gd name="T6" fmla="*/ 2 w 136"/>
                <a:gd name="T7" fmla="*/ 35 h 270"/>
                <a:gd name="T8" fmla="*/ 2 w 136"/>
                <a:gd name="T9" fmla="*/ 35 h 270"/>
                <a:gd name="T10" fmla="*/ 2 w 136"/>
                <a:gd name="T11" fmla="*/ 35 h 270"/>
                <a:gd name="T12" fmla="*/ 2 w 136"/>
                <a:gd name="T13" fmla="*/ 34 h 270"/>
                <a:gd name="T14" fmla="*/ 2 w 136"/>
                <a:gd name="T15" fmla="*/ 32 h 270"/>
                <a:gd name="T16" fmla="*/ 2 w 136"/>
                <a:gd name="T17" fmla="*/ 30 h 270"/>
                <a:gd name="T18" fmla="*/ 2 w 136"/>
                <a:gd name="T19" fmla="*/ 27 h 270"/>
                <a:gd name="T20" fmla="*/ 2 w 136"/>
                <a:gd name="T21" fmla="*/ 24 h 270"/>
                <a:gd name="T22" fmla="*/ 1 w 136"/>
                <a:gd name="T23" fmla="*/ 20 h 270"/>
                <a:gd name="T24" fmla="*/ 0 w 136"/>
                <a:gd name="T25" fmla="*/ 15 h 270"/>
                <a:gd name="T26" fmla="*/ 2 w 136"/>
                <a:gd name="T27" fmla="*/ 10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10 h 270"/>
                <a:gd name="T46" fmla="*/ 2 w 136"/>
                <a:gd name="T47" fmla="*/ 12 h 270"/>
                <a:gd name="T48" fmla="*/ 2 w 136"/>
                <a:gd name="T49" fmla="*/ 11 h 270"/>
                <a:gd name="T50" fmla="*/ 2 w 136"/>
                <a:gd name="T51" fmla="*/ 9 h 270"/>
                <a:gd name="T52" fmla="*/ 2 w 136"/>
                <a:gd name="T53" fmla="*/ 8 h 270"/>
                <a:gd name="T54" fmla="*/ 2 w 136"/>
                <a:gd name="T55" fmla="*/ 8 h 270"/>
                <a:gd name="T56" fmla="*/ 2 w 136"/>
                <a:gd name="T57" fmla="*/ 9 h 270"/>
                <a:gd name="T58" fmla="*/ 2 w 136"/>
                <a:gd name="T59" fmla="*/ 10 h 270"/>
                <a:gd name="T60" fmla="*/ 2 w 136"/>
                <a:gd name="T61" fmla="*/ 12 h 270"/>
                <a:gd name="T62" fmla="*/ 2 w 136"/>
                <a:gd name="T63" fmla="*/ 14 h 270"/>
                <a:gd name="T64" fmla="*/ 2 w 136"/>
                <a:gd name="T65" fmla="*/ 17 h 270"/>
                <a:gd name="T66" fmla="*/ 2 w 136"/>
                <a:gd name="T67" fmla="*/ 22 h 270"/>
                <a:gd name="T68" fmla="*/ 2 w 136"/>
                <a:gd name="T69" fmla="*/ 24 h 270"/>
                <a:gd name="T70" fmla="*/ 2 w 136"/>
                <a:gd name="T71" fmla="*/ 26 h 270"/>
                <a:gd name="T72" fmla="*/ 2 w 136"/>
                <a:gd name="T73" fmla="*/ 26 h 270"/>
                <a:gd name="T74" fmla="*/ 2 w 136"/>
                <a:gd name="T75" fmla="*/ 26 h 270"/>
                <a:gd name="T76" fmla="*/ 2 w 136"/>
                <a:gd name="T77" fmla="*/ 26 h 270"/>
                <a:gd name="T78" fmla="*/ 2 w 136"/>
                <a:gd name="T79" fmla="*/ 26 h 270"/>
                <a:gd name="T80" fmla="*/ 2 w 136"/>
                <a:gd name="T81" fmla="*/ 26 h 270"/>
                <a:gd name="T82" fmla="*/ 2 w 136"/>
                <a:gd name="T83" fmla="*/ 22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15156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156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1562"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51563"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51564"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51565"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Tree>
    <p:extLst>
      <p:ext uri="{BB962C8B-B14F-4D97-AF65-F5344CB8AC3E}">
        <p14:creationId xmlns:p14="http://schemas.microsoft.com/office/powerpoint/2010/main" val="17563482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Assessment of Risk for SCD </a:t>
            </a:r>
            <a:endParaRPr lang="en-US" sz="3600" smtClean="0">
              <a:ea typeface="ＭＳ Ｐゴシック" panose="020B0600070205080204" pitchFamily="34" charset="-128"/>
              <a:cs typeface="Geneva" pitchFamily="1" charset="0"/>
            </a:endParaRPr>
          </a:p>
        </p:txBody>
      </p:sp>
      <p:sp>
        <p:nvSpPr>
          <p:cNvPr id="154627" name="TextBox 3"/>
          <p:cNvSpPr txBox="1">
            <a:spLocks noChangeArrowheads="1"/>
          </p:cNvSpPr>
          <p:nvPr/>
        </p:nvSpPr>
        <p:spPr bwMode="auto">
          <a:xfrm>
            <a:off x="2057400" y="2133600"/>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Patients with an initially reduced LVEF who are possible candidates for ICD therapy should undergo reevaluation of LVEF 40 or more days after discharge. </a:t>
            </a:r>
          </a:p>
        </p:txBody>
      </p:sp>
      <p:grpSp>
        <p:nvGrpSpPr>
          <p:cNvPr id="154628" name="Group 3"/>
          <p:cNvGrpSpPr>
            <a:grpSpLocks/>
          </p:cNvGrpSpPr>
          <p:nvPr/>
        </p:nvGrpSpPr>
        <p:grpSpPr bwMode="auto">
          <a:xfrm>
            <a:off x="304800" y="1981200"/>
            <a:ext cx="1216025" cy="942975"/>
            <a:chOff x="3810000" y="1524000"/>
            <a:chExt cx="1216025" cy="942975"/>
          </a:xfrm>
        </p:grpSpPr>
        <p:grpSp>
          <p:nvGrpSpPr>
            <p:cNvPr id="154629" name="Group 95"/>
            <p:cNvGrpSpPr>
              <a:grpSpLocks/>
            </p:cNvGrpSpPr>
            <p:nvPr/>
          </p:nvGrpSpPr>
          <p:grpSpPr bwMode="auto">
            <a:xfrm>
              <a:off x="3810000" y="1524000"/>
              <a:ext cx="1216025" cy="942975"/>
              <a:chOff x="3986" y="942"/>
              <a:chExt cx="766" cy="594"/>
            </a:xfrm>
          </p:grpSpPr>
          <p:sp>
            <p:nvSpPr>
              <p:cNvPr id="15463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463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463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463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4635"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54636"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54637"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54638"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54630"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180428073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Posthospitalization Plan of Care </a:t>
            </a:r>
            <a:endParaRPr lang="en-US" sz="3600" smtClean="0">
              <a:ea typeface="ＭＳ Ｐゴシック" panose="020B0600070205080204" pitchFamily="34" charset="-128"/>
              <a:cs typeface="Geneva" pitchFamily="1" charset="0"/>
            </a:endParaRPr>
          </a:p>
        </p:txBody>
      </p:sp>
      <p:sp>
        <p:nvSpPr>
          <p:cNvPr id="157699" name="TextBox 3"/>
          <p:cNvSpPr txBox="1">
            <a:spLocks noChangeArrowheads="1"/>
          </p:cNvSpPr>
          <p:nvPr/>
        </p:nvSpPr>
        <p:spPr bwMode="auto">
          <a:xfrm>
            <a:off x="2133600" y="2209800"/>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Posthospital systems of care designed to prevent hospital readmissions should be used to facilitate the transition to effective, coordinated outpatient care for all patients with STEMI. </a:t>
            </a:r>
          </a:p>
        </p:txBody>
      </p:sp>
      <p:grpSp>
        <p:nvGrpSpPr>
          <p:cNvPr id="157700" name="Group 3"/>
          <p:cNvGrpSpPr>
            <a:grpSpLocks/>
          </p:cNvGrpSpPr>
          <p:nvPr/>
        </p:nvGrpSpPr>
        <p:grpSpPr bwMode="auto">
          <a:xfrm>
            <a:off x="304800" y="2057400"/>
            <a:ext cx="1216025" cy="942975"/>
            <a:chOff x="3810000" y="1524000"/>
            <a:chExt cx="1216025" cy="942975"/>
          </a:xfrm>
        </p:grpSpPr>
        <p:grpSp>
          <p:nvGrpSpPr>
            <p:cNvPr id="157713" name="Group 95"/>
            <p:cNvGrpSpPr>
              <a:grpSpLocks/>
            </p:cNvGrpSpPr>
            <p:nvPr/>
          </p:nvGrpSpPr>
          <p:grpSpPr bwMode="auto">
            <a:xfrm>
              <a:off x="3810000" y="1524000"/>
              <a:ext cx="1216025" cy="942975"/>
              <a:chOff x="3986" y="942"/>
              <a:chExt cx="766" cy="594"/>
            </a:xfrm>
          </p:grpSpPr>
          <p:sp>
            <p:nvSpPr>
              <p:cNvPr id="15771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771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771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771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7719"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57720"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57721"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57722"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57714"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157701" name="TextBox 14"/>
          <p:cNvSpPr txBox="1">
            <a:spLocks noChangeArrowheads="1"/>
          </p:cNvSpPr>
          <p:nvPr/>
        </p:nvSpPr>
        <p:spPr bwMode="auto">
          <a:xfrm>
            <a:off x="2133600" y="3962400"/>
            <a:ext cx="6705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Exercise-based cardiac rehabilitation/secondary prevention programs are recommended for patients with STEMI. </a:t>
            </a:r>
          </a:p>
        </p:txBody>
      </p:sp>
      <p:grpSp>
        <p:nvGrpSpPr>
          <p:cNvPr id="157702" name="Group 3"/>
          <p:cNvGrpSpPr>
            <a:grpSpLocks/>
          </p:cNvGrpSpPr>
          <p:nvPr/>
        </p:nvGrpSpPr>
        <p:grpSpPr bwMode="auto">
          <a:xfrm>
            <a:off x="304800" y="3733800"/>
            <a:ext cx="1216025" cy="942975"/>
            <a:chOff x="3810000" y="1524000"/>
            <a:chExt cx="1216025" cy="942975"/>
          </a:xfrm>
        </p:grpSpPr>
        <p:grpSp>
          <p:nvGrpSpPr>
            <p:cNvPr id="157703" name="Group 95"/>
            <p:cNvGrpSpPr>
              <a:grpSpLocks/>
            </p:cNvGrpSpPr>
            <p:nvPr/>
          </p:nvGrpSpPr>
          <p:grpSpPr bwMode="auto">
            <a:xfrm>
              <a:off x="3810000" y="1524000"/>
              <a:ext cx="1216025" cy="942975"/>
              <a:chOff x="3986" y="942"/>
              <a:chExt cx="766" cy="594"/>
            </a:xfrm>
          </p:grpSpPr>
          <p:sp>
            <p:nvSpPr>
              <p:cNvPr id="15770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770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770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770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57709"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57710"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57711"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57712"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57704"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305559156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LIFE-STYLE MODIFICATION</a:t>
            </a:r>
            <a:endParaRPr lang="en-US" dirty="0"/>
          </a:p>
        </p:txBody>
      </p:sp>
      <p:sp>
        <p:nvSpPr>
          <p:cNvPr id="3" name="Content Placeholder 2"/>
          <p:cNvSpPr>
            <a:spLocks noGrp="1"/>
          </p:cNvSpPr>
          <p:nvPr>
            <p:ph idx="1"/>
          </p:nvPr>
        </p:nvSpPr>
        <p:spPr>
          <a:xfrm>
            <a:off x="228600" y="1447800"/>
            <a:ext cx="8382000" cy="5105399"/>
          </a:xfrm>
        </p:spPr>
        <p:txBody>
          <a:bodyPr>
            <a:normAutofit lnSpcReduction="10000"/>
          </a:bodyPr>
          <a:lstStyle/>
          <a:p>
            <a:r>
              <a:rPr lang="en-US" dirty="0" smtClean="0">
                <a:latin typeface="+mn-lt"/>
              </a:rPr>
              <a:t>Smoking Goal: Complete Cessation</a:t>
            </a:r>
          </a:p>
          <a:p>
            <a:pPr lvl="1">
              <a:buFont typeface="Wingdings" pitchFamily="2" charset="2"/>
              <a:buChar char="Ø"/>
            </a:pPr>
            <a:r>
              <a:rPr lang="en-US" dirty="0" smtClean="0">
                <a:latin typeface="+mn-lt"/>
              </a:rPr>
              <a:t>With in 2yrs risk of nonfatal MI falls to normal</a:t>
            </a:r>
          </a:p>
          <a:p>
            <a:pPr lvl="1">
              <a:buFont typeface="Wingdings" pitchFamily="2" charset="2"/>
              <a:buChar char="Ø"/>
            </a:pPr>
            <a:endParaRPr lang="en-US" dirty="0" smtClean="0">
              <a:latin typeface="+mn-lt"/>
            </a:endParaRPr>
          </a:p>
          <a:p>
            <a:r>
              <a:rPr lang="en-US" dirty="0" smtClean="0">
                <a:latin typeface="+mn-lt"/>
              </a:rPr>
              <a:t>Blood pressure control:</a:t>
            </a:r>
          </a:p>
          <a:p>
            <a:pPr lvl="1">
              <a:buFont typeface="Wingdings" pitchFamily="2" charset="2"/>
              <a:buChar char="Ø"/>
            </a:pPr>
            <a:r>
              <a:rPr lang="en-US" dirty="0" smtClean="0">
                <a:latin typeface="+mn-lt"/>
              </a:rPr>
              <a:t>Goal: &lt; 140/90 mm Hg or &lt;130/80 mm Hg if chronic kidney disease or diabetes</a:t>
            </a:r>
          </a:p>
          <a:p>
            <a:pPr lvl="1">
              <a:buFont typeface="Wingdings" pitchFamily="2" charset="2"/>
              <a:buChar char="Ø"/>
            </a:pPr>
            <a:endParaRPr lang="en-US" dirty="0" smtClean="0">
              <a:latin typeface="+mn-lt"/>
            </a:endParaRPr>
          </a:p>
          <a:p>
            <a:pPr marL="0" indent="0">
              <a:buNone/>
            </a:pPr>
            <a:r>
              <a:rPr lang="en-US" dirty="0" smtClean="0">
                <a:latin typeface="+mn-lt"/>
              </a:rPr>
              <a:t>Physical activity:</a:t>
            </a:r>
          </a:p>
          <a:p>
            <a:r>
              <a:rPr lang="en-US" dirty="0" smtClean="0">
                <a:latin typeface="+mn-lt"/>
              </a:rPr>
              <a:t>Minimum goal: 30 minutes 3 to 4 days per week; Optimal daily.</a:t>
            </a:r>
          </a:p>
          <a:p>
            <a:pPr marL="0" indent="0">
              <a:buNone/>
            </a:pPr>
            <a:endParaRPr lang="en-US" dirty="0" smtClean="0">
              <a:latin typeface="+mn-lt"/>
            </a:endParaRPr>
          </a:p>
          <a:p>
            <a:r>
              <a:rPr lang="en-US" sz="1800" dirty="0" smtClean="0"/>
              <a:t>Weight </a:t>
            </a:r>
            <a:r>
              <a:rPr lang="en-US" sz="1800" dirty="0"/>
              <a:t>management</a:t>
            </a:r>
            <a:r>
              <a:rPr lang="en-US" sz="1600" dirty="0"/>
              <a:t>:</a:t>
            </a:r>
          </a:p>
          <a:p>
            <a:pPr lvl="1">
              <a:buFont typeface="Wingdings" pitchFamily="2" charset="2"/>
              <a:buChar char="Ø"/>
            </a:pPr>
            <a:r>
              <a:rPr lang="en-US" sz="1600" dirty="0"/>
              <a:t>Goal:   BMI 18.5 to 24.9 kg/m2      </a:t>
            </a:r>
          </a:p>
          <a:p>
            <a:pPr lvl="1">
              <a:buFont typeface="Wingdings" pitchFamily="2" charset="2"/>
              <a:buChar char="Ø"/>
            </a:pPr>
            <a:r>
              <a:rPr lang="en-US" sz="1600" dirty="0"/>
              <a:t>Waist circumference:  Women &lt; 35 in.      Men: &lt; 40 in.</a:t>
            </a:r>
          </a:p>
          <a:p>
            <a:pPr lvl="1">
              <a:buFont typeface="Wingdings" pitchFamily="2" charset="2"/>
              <a:buChar char="Ø"/>
            </a:pPr>
            <a:endParaRPr lang="en-US" dirty="0" smtClean="0">
              <a:latin typeface="+mn-lt"/>
            </a:endParaRPr>
          </a:p>
          <a:p>
            <a:endParaRPr lang="en-US" dirty="0" smtClean="0">
              <a:latin typeface="+mn-lt"/>
            </a:endParaRPr>
          </a:p>
          <a:p>
            <a:endParaRPr lang="en-US" dirty="0"/>
          </a:p>
        </p:txBody>
      </p:sp>
    </p:spTree>
    <p:extLst>
      <p:ext uri="{BB962C8B-B14F-4D97-AF65-F5344CB8AC3E}">
        <p14:creationId xmlns:p14="http://schemas.microsoft.com/office/powerpoint/2010/main" val="401186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0"/>
            <a:ext cx="8229600" cy="990600"/>
          </a:xfrm>
        </p:spPr>
        <p:txBody>
          <a:bodyPr/>
          <a:lstStyle/>
          <a:p>
            <a:r>
              <a:rPr lang="en-US" dirty="0" smtClean="0"/>
              <a:t>TIMI 30-day MORTALITY</a:t>
            </a:r>
            <a:endParaRPr lang="en-US" dirty="0"/>
          </a:p>
        </p:txBody>
      </p:sp>
      <p:sp>
        <p:nvSpPr>
          <p:cNvPr id="6" name="Content Placeholder 5"/>
          <p:cNvSpPr>
            <a:spLocks noGrp="1"/>
          </p:cNvSpPr>
          <p:nvPr>
            <p:ph idx="1"/>
          </p:nvPr>
        </p:nvSpPr>
        <p:spPr>
          <a:xfrm>
            <a:off x="457200" y="914400"/>
            <a:ext cx="8229600" cy="461665"/>
          </a:xfrm>
          <a:prstGeom prst="rect">
            <a:avLst/>
          </a:prstGeom>
        </p:spPr>
        <p:txBody>
          <a:bodyPr wrap="square">
            <a:spAutoFit/>
          </a:bodyPr>
          <a:lstStyle/>
          <a:p>
            <a:pPr algn="ctr">
              <a:buNone/>
            </a:pPr>
            <a:r>
              <a:rPr lang="en-US" sz="1200" i="1" dirty="0" smtClean="0">
                <a:solidFill>
                  <a:srgbClr val="FFFF00"/>
                </a:solidFill>
                <a:latin typeface="Calibri" pitchFamily="34" charset="0"/>
              </a:rPr>
              <a:t>(David A et al. TIMI Risk Score for ………..: An Intravenous </a:t>
            </a:r>
            <a:r>
              <a:rPr lang="en-US" sz="1200" i="1" dirty="0" err="1" smtClean="0">
                <a:solidFill>
                  <a:srgbClr val="FFFF00"/>
                </a:solidFill>
                <a:latin typeface="Calibri" pitchFamily="34" charset="0"/>
              </a:rPr>
              <a:t>nPA</a:t>
            </a:r>
            <a:r>
              <a:rPr lang="en-US" sz="1200" i="1" dirty="0" smtClean="0">
                <a:solidFill>
                  <a:srgbClr val="FFFF00"/>
                </a:solidFill>
                <a:latin typeface="Calibri" pitchFamily="34" charset="0"/>
              </a:rPr>
              <a:t> for Treatment of </a:t>
            </a:r>
            <a:r>
              <a:rPr lang="en-US" sz="1200" i="1" dirty="0" err="1" smtClean="0">
                <a:solidFill>
                  <a:srgbClr val="FFFF00"/>
                </a:solidFill>
                <a:latin typeface="Calibri" pitchFamily="34" charset="0"/>
              </a:rPr>
              <a:t>Infarcting</a:t>
            </a:r>
            <a:r>
              <a:rPr lang="en-US" sz="1200" i="1" dirty="0" smtClean="0">
                <a:solidFill>
                  <a:srgbClr val="FFFF00"/>
                </a:solidFill>
                <a:latin typeface="Calibri" pitchFamily="34" charset="0"/>
              </a:rPr>
              <a:t> Myocardium Early II Trial </a:t>
            </a:r>
            <a:r>
              <a:rPr lang="en-US" sz="1200" i="1" dirty="0" err="1" smtClean="0">
                <a:solidFill>
                  <a:srgbClr val="FFFF00"/>
                </a:solidFill>
                <a:latin typeface="Calibri" pitchFamily="34" charset="0"/>
              </a:rPr>
              <a:t>Substudy</a:t>
            </a:r>
            <a:r>
              <a:rPr lang="en-US" sz="1200" i="1" dirty="0" smtClean="0">
                <a:solidFill>
                  <a:srgbClr val="FFFF00"/>
                </a:solidFill>
                <a:latin typeface="Calibri" pitchFamily="34" charset="0"/>
              </a:rPr>
              <a:t>. Circulation 2000, 102:2031-2037)</a:t>
            </a:r>
            <a:endParaRPr lang="en-US" sz="1200" i="1" dirty="0">
              <a:solidFill>
                <a:srgbClr val="FFFF00"/>
              </a:solidFill>
              <a:latin typeface="Calibri" pitchFamily="34" charset="0"/>
            </a:endParaRPr>
          </a:p>
        </p:txBody>
      </p:sp>
      <p:pic>
        <p:nvPicPr>
          <p:cNvPr id="7" name="Picture 2"/>
          <p:cNvPicPr>
            <a:picLocks noChangeAspect="1" noChangeArrowheads="1"/>
          </p:cNvPicPr>
          <p:nvPr/>
        </p:nvPicPr>
        <p:blipFill>
          <a:blip r:embed="rId2"/>
          <a:srcRect l="2935" t="37652" r="57675" b="36683"/>
          <a:stretch>
            <a:fillRect/>
          </a:stretch>
        </p:blipFill>
        <p:spPr bwMode="auto">
          <a:xfrm>
            <a:off x="-32657" y="1600200"/>
            <a:ext cx="9209314" cy="4800600"/>
          </a:xfrm>
          <a:prstGeom prst="rect">
            <a:avLst/>
          </a:prstGeom>
          <a:noFill/>
          <a:ln w="9525">
            <a:noFill/>
            <a:miter lim="800000"/>
            <a:headEnd/>
            <a:tailEnd/>
          </a:ln>
          <a:effectLst/>
        </p:spPr>
      </p:pic>
    </p:spTree>
    <p:extLst>
      <p:ext uri="{BB962C8B-B14F-4D97-AF65-F5344CB8AC3E}">
        <p14:creationId xmlns:p14="http://schemas.microsoft.com/office/powerpoint/2010/main" val="703730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Secondary Prevention and Long Term Management</a:t>
            </a:r>
            <a:endParaRPr lang="en-US" sz="3200" dirty="0"/>
          </a:p>
        </p:txBody>
      </p:sp>
      <p:sp>
        <p:nvSpPr>
          <p:cNvPr id="3" name="Content Placeholder 2"/>
          <p:cNvSpPr>
            <a:spLocks noGrp="1"/>
          </p:cNvSpPr>
          <p:nvPr>
            <p:ph idx="1"/>
          </p:nvPr>
        </p:nvSpPr>
        <p:spPr>
          <a:xfrm>
            <a:off x="827700" y="1676401"/>
            <a:ext cx="7401900" cy="4572006"/>
          </a:xfrm>
        </p:spPr>
        <p:txBody>
          <a:bodyPr>
            <a:noAutofit/>
          </a:bodyPr>
          <a:lstStyle/>
          <a:p>
            <a:pPr lvl="1">
              <a:buFont typeface="Wingdings" pitchFamily="2" charset="2"/>
              <a:buChar char="Ø"/>
            </a:pPr>
            <a:endParaRPr lang="en-US" sz="1600" dirty="0" smtClean="0">
              <a:latin typeface="+mn-lt"/>
            </a:endParaRPr>
          </a:p>
          <a:p>
            <a:r>
              <a:rPr lang="en-US" sz="1800" dirty="0" smtClean="0">
                <a:latin typeface="+mn-lt"/>
              </a:rPr>
              <a:t>Diabetes management:</a:t>
            </a:r>
          </a:p>
          <a:p>
            <a:pPr lvl="1">
              <a:buFont typeface="Wingdings" pitchFamily="2" charset="2"/>
              <a:buChar char="Ø"/>
            </a:pPr>
            <a:r>
              <a:rPr lang="en-US" dirty="0" smtClean="0">
                <a:latin typeface="+mn-lt"/>
              </a:rPr>
              <a:t>Goal: HbA1c &lt; 7%</a:t>
            </a:r>
          </a:p>
          <a:p>
            <a:pPr lvl="1">
              <a:buFont typeface="Wingdings" pitchFamily="2" charset="2"/>
              <a:buChar char="Ø"/>
            </a:pPr>
            <a:endParaRPr lang="en-US" dirty="0" smtClean="0">
              <a:latin typeface="+mn-lt"/>
            </a:endParaRPr>
          </a:p>
          <a:p>
            <a:r>
              <a:rPr lang="en-US" sz="1800" dirty="0" smtClean="0">
                <a:latin typeface="+mn-lt"/>
              </a:rPr>
              <a:t>Lipid management:  </a:t>
            </a:r>
            <a:r>
              <a:rPr lang="en-US" sz="1800" dirty="0" smtClean="0">
                <a:solidFill>
                  <a:srgbClr val="FFFFFF"/>
                </a:solidFill>
                <a:latin typeface="+mn-lt"/>
              </a:rPr>
              <a:t>Primary goal: LDL-C &lt;70mg%</a:t>
            </a:r>
            <a:endParaRPr lang="en-US" sz="1800" dirty="0" smtClean="0">
              <a:latin typeface="+mn-lt"/>
            </a:endParaRPr>
          </a:p>
          <a:p>
            <a:pPr lvl="1">
              <a:buFont typeface="Wingdings" pitchFamily="2" charset="2"/>
              <a:buChar char="Ø"/>
            </a:pPr>
            <a:r>
              <a:rPr lang="en-US" dirty="0" smtClean="0">
                <a:latin typeface="+mn-lt"/>
              </a:rPr>
              <a:t>Start dietary therapy in all patients (&lt; 7% of total calories as saturated fat and &lt; 200 mg/d cholesterol). Promote physical activity and weight management. Encourage increased consumption of omega-3 fatty acids. </a:t>
            </a:r>
          </a:p>
          <a:p>
            <a:pPr lvl="1">
              <a:buFont typeface="Wingdings" pitchFamily="2" charset="2"/>
              <a:buChar char="Ø"/>
            </a:pPr>
            <a:r>
              <a:rPr lang="en-US" dirty="0" smtClean="0">
                <a:latin typeface="+mn-lt"/>
              </a:rPr>
              <a:t> Assess fasting lipid profile in all patients, preferably within 24 hours of STEMI. </a:t>
            </a:r>
          </a:p>
          <a:p>
            <a:endParaRPr lang="en-US" sz="1800" b="1" dirty="0" smtClean="0">
              <a:solidFill>
                <a:schemeClr val="tx2"/>
              </a:solidFill>
              <a:latin typeface="+mn-lt"/>
            </a:endParaRPr>
          </a:p>
          <a:p>
            <a:endParaRPr lang="en-US" sz="2400" dirty="0"/>
          </a:p>
        </p:txBody>
      </p:sp>
    </p:spTree>
    <p:extLst>
      <p:ext uri="{BB962C8B-B14F-4D97-AF65-F5344CB8AC3E}">
        <p14:creationId xmlns:p14="http://schemas.microsoft.com/office/powerpoint/2010/main" val="398816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dirty="0" smtClean="0"/>
              <a:t>Secondary Prevention and Long Term Management</a:t>
            </a:r>
            <a:endParaRPr lang="en-US" sz="2400" dirty="0"/>
          </a:p>
        </p:txBody>
      </p:sp>
      <p:sp>
        <p:nvSpPr>
          <p:cNvPr id="3" name="Content Placeholder 2"/>
          <p:cNvSpPr>
            <a:spLocks noGrp="1"/>
          </p:cNvSpPr>
          <p:nvPr>
            <p:ph idx="1"/>
          </p:nvPr>
        </p:nvSpPr>
        <p:spPr/>
        <p:txBody>
          <a:bodyPr>
            <a:normAutofit lnSpcReduction="10000"/>
          </a:bodyPr>
          <a:lstStyle/>
          <a:p>
            <a:r>
              <a:rPr lang="en-US" sz="2400" dirty="0" smtClean="0">
                <a:solidFill>
                  <a:srgbClr val="FFFF00"/>
                </a:solidFill>
                <a:latin typeface="Calibri" pitchFamily="34" charset="0"/>
              </a:rPr>
              <a:t>Psychosocial status </a:t>
            </a:r>
            <a:r>
              <a:rPr lang="en-US" sz="2400" dirty="0" smtClean="0">
                <a:latin typeface="Calibri" pitchFamily="34" charset="0"/>
              </a:rPr>
              <a:t>of the patient should be evaluated, including inquiries regarding symptoms of depression, anxiety, or sleep disorders and the social support environment. 	 </a:t>
            </a:r>
            <a:r>
              <a:rPr lang="en-US" sz="1800" dirty="0" smtClean="0">
                <a:solidFill>
                  <a:srgbClr val="FFC000"/>
                </a:solidFill>
                <a:latin typeface="Calibri" pitchFamily="34" charset="0"/>
                <a:cs typeface="Arial" pitchFamily="34" charset="0"/>
              </a:rPr>
              <a:t>Class I (C)</a:t>
            </a:r>
            <a:endParaRPr lang="en-US" sz="2400" dirty="0" smtClean="0">
              <a:latin typeface="Calibri" pitchFamily="34" charset="0"/>
            </a:endParaRPr>
          </a:p>
          <a:p>
            <a:endParaRPr lang="en-US" sz="2400" dirty="0" smtClean="0">
              <a:latin typeface="Calibri" pitchFamily="34" charset="0"/>
            </a:endParaRPr>
          </a:p>
          <a:p>
            <a:r>
              <a:rPr lang="en-US" sz="2400" dirty="0" smtClean="0">
                <a:latin typeface="Calibri" pitchFamily="34" charset="0"/>
              </a:rPr>
              <a:t>Treatment with </a:t>
            </a:r>
            <a:r>
              <a:rPr lang="en-US" sz="2400" dirty="0" smtClean="0">
                <a:solidFill>
                  <a:srgbClr val="FFFF00"/>
                </a:solidFill>
                <a:latin typeface="Calibri" pitchFamily="34" charset="0"/>
              </a:rPr>
              <a:t>cognitive-behavioral therapy and selective serotonin reuptake inhibitors </a:t>
            </a:r>
            <a:r>
              <a:rPr lang="en-US" sz="2400" dirty="0" smtClean="0">
                <a:latin typeface="Calibri" pitchFamily="34" charset="0"/>
              </a:rPr>
              <a:t>can be useful for STEMI patients with depression that occurs in the year after hospital discharge. 		</a:t>
            </a:r>
            <a:r>
              <a:rPr lang="en-US" sz="1800" dirty="0" smtClean="0">
                <a:solidFill>
                  <a:srgbClr val="FFC000"/>
                </a:solidFill>
                <a:latin typeface="Calibri" pitchFamily="34" charset="0"/>
                <a:cs typeface="Arial" pitchFamily="34" charset="0"/>
              </a:rPr>
              <a:t>Class </a:t>
            </a:r>
            <a:r>
              <a:rPr lang="en-US" sz="1800" dirty="0" err="1" smtClean="0">
                <a:solidFill>
                  <a:srgbClr val="FFC000"/>
                </a:solidFill>
                <a:latin typeface="Calibri" pitchFamily="34" charset="0"/>
                <a:cs typeface="Arial" pitchFamily="34" charset="0"/>
              </a:rPr>
              <a:t>IIa</a:t>
            </a:r>
            <a:r>
              <a:rPr lang="en-US" sz="1800" dirty="0" smtClean="0">
                <a:solidFill>
                  <a:srgbClr val="FFC000"/>
                </a:solidFill>
                <a:latin typeface="Calibri" pitchFamily="34" charset="0"/>
                <a:cs typeface="Arial" pitchFamily="34" charset="0"/>
              </a:rPr>
              <a:t> (A)</a:t>
            </a:r>
            <a:endParaRPr lang="en-US" sz="2400" dirty="0" smtClean="0">
              <a:latin typeface="Calibri" pitchFamily="34" charset="0"/>
            </a:endParaRPr>
          </a:p>
          <a:p>
            <a:endParaRPr lang="en-US" dirty="0" smtClean="0"/>
          </a:p>
          <a:p>
            <a:endParaRPr lang="en-US" dirty="0"/>
          </a:p>
        </p:txBody>
      </p:sp>
    </p:spTree>
    <p:extLst>
      <p:ext uri="{BB962C8B-B14F-4D97-AF65-F5344CB8AC3E}">
        <p14:creationId xmlns:p14="http://schemas.microsoft.com/office/powerpoint/2010/main" val="308911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1295400" y="76200"/>
            <a:ext cx="7772400" cy="1143000"/>
          </a:xfrm>
        </p:spPr>
        <p:txBody>
          <a:bodyPr>
            <a:normAutofit fontScale="90000"/>
          </a:bodyPr>
          <a:lstStyle/>
          <a:p>
            <a:r>
              <a:rPr lang="en-US" sz="3600" dirty="0"/>
              <a:t>Potential Cumulative Impact of </a:t>
            </a:r>
            <a:br>
              <a:rPr lang="en-US" sz="3600" dirty="0"/>
            </a:br>
            <a:r>
              <a:rPr lang="en-US" sz="3600" dirty="0"/>
              <a:t>2</a:t>
            </a:r>
            <a:r>
              <a:rPr lang="en-US" sz="3600" dirty="0">
                <a:cs typeface="Times New Roman" pitchFamily="18" charset="0"/>
              </a:rPr>
              <a:t>°</a:t>
            </a:r>
            <a:r>
              <a:rPr lang="en-US" sz="3600" dirty="0"/>
              <a:t> Prevention Treatments</a:t>
            </a:r>
          </a:p>
        </p:txBody>
      </p:sp>
      <p:graphicFrame>
        <p:nvGraphicFramePr>
          <p:cNvPr id="143363" name="Group 3"/>
          <p:cNvGraphicFramePr>
            <a:graphicFrameLocks noGrp="1"/>
          </p:cNvGraphicFramePr>
          <p:nvPr>
            <p:ph type="tbl" idx="1"/>
          </p:nvPr>
        </p:nvGraphicFramePr>
        <p:xfrm>
          <a:off x="228600" y="1828800"/>
          <a:ext cx="8686800" cy="3113647"/>
        </p:xfrm>
        <a:graphic>
          <a:graphicData uri="http://schemas.openxmlformats.org/drawingml/2006/table">
            <a:tbl>
              <a:tblPr>
                <a:tableStyleId>{69C7853C-536D-4A76-A0AE-DD22124D55A5}</a:tableStyleId>
              </a:tblPr>
              <a:tblGrid>
                <a:gridCol w="2286000"/>
                <a:gridCol w="2286000"/>
                <a:gridCol w="4114800"/>
              </a:tblGrid>
              <a:tr h="6353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smtClean="0">
                          <a:ln>
                            <a:noFill/>
                          </a:ln>
                          <a:effectLst/>
                        </a:rPr>
                        <a:t>RRR</a:t>
                      </a:r>
                      <a:endParaRPr kumimoji="0" lang="en-US" sz="28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u="none" strike="noStrike" cap="none" normalizeH="0" baseline="0" dirty="0" smtClean="0">
                          <a:ln>
                            <a:noFill/>
                          </a:ln>
                          <a:effectLst/>
                        </a:rPr>
                        <a:t>2yr Event Rate</a:t>
                      </a:r>
                      <a:endParaRPr kumimoji="0" lang="en-US" sz="2800" b="1" i="0" u="none" strike="noStrike" cap="none" normalizeH="0" baseline="0" dirty="0" smtClean="0">
                        <a:ln>
                          <a:noFill/>
                        </a:ln>
                        <a:solidFill>
                          <a:schemeClr val="bg1"/>
                        </a:solidFill>
                        <a:effectLst/>
                        <a:latin typeface="Times New Roman" pitchFamily="18" charset="0"/>
                      </a:endParaRPr>
                    </a:p>
                  </a:txBody>
                  <a:tcPr horzOverflow="overflow"/>
                </a:tc>
              </a:tr>
              <a:tr h="4024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None</a:t>
                      </a:r>
                      <a:endParaRPr kumimoji="0" lang="en-US" sz="24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effectLst/>
                        </a:rPr>
                        <a:t>8%</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tc>
              </a:tr>
              <a:tr h="4024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effectLst/>
                        </a:rPr>
                        <a:t>ASA</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25%</a:t>
                      </a:r>
                      <a:endParaRPr kumimoji="0" lang="en-US" sz="24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effectLst/>
                        </a:rPr>
                        <a:t>6%</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tc>
              </a:tr>
              <a:tr h="403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effectLst/>
                          <a:sym typeface="Symbol" pitchFamily="18" charset="2"/>
                        </a:rPr>
                        <a:t></a:t>
                      </a:r>
                      <a:r>
                        <a:rPr kumimoji="0" lang="en-US" sz="2400" b="1" u="none" strike="noStrike" cap="none" normalizeH="0" baseline="0" smtClean="0">
                          <a:ln>
                            <a:noFill/>
                          </a:ln>
                          <a:effectLst/>
                          <a:sym typeface="Helvetica" pitchFamily="34" charset="0"/>
                        </a:rPr>
                        <a:t> </a:t>
                      </a:r>
                      <a:r>
                        <a:rPr kumimoji="0" lang="en-US" sz="2400" b="1" u="none" strike="noStrike" cap="none" normalizeH="0" baseline="0" smtClean="0">
                          <a:ln>
                            <a:noFill/>
                          </a:ln>
                          <a:effectLst/>
                        </a:rPr>
                        <a:t>-Blockers</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25%</a:t>
                      </a:r>
                      <a:endParaRPr kumimoji="0" lang="en-US" sz="24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4.5%</a:t>
                      </a:r>
                      <a:endParaRPr kumimoji="0" lang="en-US" sz="2400" b="1" i="0" u="none" strike="noStrike" cap="none" normalizeH="0" baseline="0" dirty="0" smtClean="0">
                        <a:ln>
                          <a:noFill/>
                        </a:ln>
                        <a:solidFill>
                          <a:schemeClr val="bg1"/>
                        </a:solidFill>
                        <a:effectLst/>
                        <a:latin typeface="Times New Roman" pitchFamily="18" charset="0"/>
                      </a:endParaRPr>
                    </a:p>
                  </a:txBody>
                  <a:tcPr horzOverflow="overflow"/>
                </a:tc>
              </a:tr>
              <a:tr h="553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effectLst/>
                        </a:rPr>
                        <a:t>Lipid lowering</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30%</a:t>
                      </a:r>
                      <a:endParaRPr kumimoji="0" lang="en-US" sz="24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effectLst/>
                        </a:rPr>
                        <a:t>3.0%</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tc>
              </a:tr>
              <a:tr h="553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effectLst/>
                        </a:rPr>
                        <a:t>ACE-inhibitors</a:t>
                      </a:r>
                      <a:endParaRPr kumimoji="0" lang="en-US" sz="2400" b="1" i="0" u="none" strike="noStrike" cap="none" normalizeH="0" baseline="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25%</a:t>
                      </a:r>
                      <a:endParaRPr kumimoji="0" lang="en-US" sz="2400" b="1" i="0" u="none" strike="noStrike" cap="none" normalizeH="0" baseline="0" dirty="0" smtClean="0">
                        <a:ln>
                          <a:noFill/>
                        </a:ln>
                        <a:solidFill>
                          <a:schemeClr val="bg1"/>
                        </a:solidFill>
                        <a:effectLst/>
                        <a:latin typeface="Times New Roman"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2.3%</a:t>
                      </a:r>
                      <a:endParaRPr kumimoji="0" lang="en-US" sz="2400" b="1" i="0" u="none" strike="noStrike" cap="none" normalizeH="0" baseline="0" dirty="0" smtClean="0">
                        <a:ln>
                          <a:noFill/>
                        </a:ln>
                        <a:solidFill>
                          <a:schemeClr val="bg1"/>
                        </a:solidFill>
                        <a:effectLst/>
                        <a:latin typeface="Times New Roman" pitchFamily="18" charset="0"/>
                      </a:endParaRPr>
                    </a:p>
                  </a:txBody>
                  <a:tcPr horzOverflow="overflow"/>
                </a:tc>
              </a:tr>
            </a:tbl>
          </a:graphicData>
        </a:graphic>
      </p:graphicFrame>
      <p:sp>
        <p:nvSpPr>
          <p:cNvPr id="6" name="Text Box 42"/>
          <p:cNvSpPr txBox="1">
            <a:spLocks noChangeArrowheads="1"/>
          </p:cNvSpPr>
          <p:nvPr/>
        </p:nvSpPr>
        <p:spPr bwMode="auto">
          <a:xfrm>
            <a:off x="203200" y="1295400"/>
            <a:ext cx="8940800" cy="304800"/>
          </a:xfrm>
          <a:prstGeom prst="rect">
            <a:avLst/>
          </a:prstGeom>
          <a:noFill/>
          <a:ln w="9525">
            <a:noFill/>
            <a:miter lim="800000"/>
            <a:headEnd/>
            <a:tailEnd/>
          </a:ln>
          <a:effectLst/>
        </p:spPr>
        <p:txBody>
          <a:bodyPr>
            <a:spAutoFit/>
          </a:bodyPr>
          <a:lstStyle/>
          <a:p>
            <a:pPr algn="ctr">
              <a:spcBef>
                <a:spcPct val="50000"/>
              </a:spcBef>
            </a:pPr>
            <a:r>
              <a:rPr lang="en-US" sz="1400" dirty="0" smtClean="0">
                <a:solidFill>
                  <a:srgbClr val="FFFF00"/>
                </a:solidFill>
                <a:cs typeface="Times New Roman" pitchFamily="18" charset="0"/>
              </a:rPr>
              <a:t>( Yusuf</a:t>
            </a:r>
            <a:r>
              <a:rPr lang="en-US" sz="1400" dirty="0">
                <a:solidFill>
                  <a:srgbClr val="FFFF00"/>
                </a:solidFill>
                <a:cs typeface="Times New Roman" pitchFamily="18" charset="0"/>
              </a:rPr>
              <a:t>, S. Two decades of progress in preventing vascular disease. Lancet 2002; 360</a:t>
            </a:r>
            <a:r>
              <a:rPr lang="en-US" sz="1400" b="1" dirty="0">
                <a:solidFill>
                  <a:srgbClr val="FFFF00"/>
                </a:solidFill>
                <a:cs typeface="Times New Roman" pitchFamily="18" charset="0"/>
              </a:rPr>
              <a:t>: </a:t>
            </a:r>
            <a:r>
              <a:rPr lang="en-US" sz="1400" dirty="0" smtClean="0">
                <a:solidFill>
                  <a:srgbClr val="FFFF00"/>
                </a:solidFill>
                <a:cs typeface="Times New Roman" pitchFamily="18" charset="0"/>
              </a:rPr>
              <a:t>2-3).</a:t>
            </a:r>
            <a:r>
              <a:rPr lang="en-US" sz="1200" dirty="0" smtClean="0">
                <a:solidFill>
                  <a:srgbClr val="FFFF00"/>
                </a:solidFill>
              </a:rPr>
              <a:t> </a:t>
            </a:r>
            <a:endParaRPr lang="en-US" sz="1200" dirty="0">
              <a:solidFill>
                <a:srgbClr val="FFFF00"/>
              </a:solidFill>
            </a:endParaRPr>
          </a:p>
        </p:txBody>
      </p:sp>
      <p:sp>
        <p:nvSpPr>
          <p:cNvPr id="5" name="Rectangle 4"/>
          <p:cNvSpPr/>
          <p:nvPr/>
        </p:nvSpPr>
        <p:spPr>
          <a:xfrm>
            <a:off x="0" y="6211669"/>
            <a:ext cx="9144000" cy="369332"/>
          </a:xfrm>
          <a:prstGeom prst="rect">
            <a:avLst/>
          </a:prstGeom>
        </p:spPr>
        <p:txBody>
          <a:bodyPr wrap="square">
            <a:spAutoFit/>
          </a:bodyPr>
          <a:lstStyle/>
          <a:p>
            <a:pPr algn="ctr"/>
            <a:r>
              <a:rPr lang="en-US" dirty="0" smtClean="0"/>
              <a:t>Cumulative relative risk reduction if all four drugs are used is about 75%</a:t>
            </a:r>
            <a:endParaRPr lang="en-US" dirty="0"/>
          </a:p>
        </p:txBody>
      </p:sp>
    </p:spTree>
    <p:extLst>
      <p:ext uri="{BB962C8B-B14F-4D97-AF65-F5344CB8AC3E}">
        <p14:creationId xmlns:p14="http://schemas.microsoft.com/office/powerpoint/2010/main" val="3181156514"/>
      </p:ext>
    </p:extLst>
  </p:cSld>
  <p:clrMapOvr>
    <a:masterClrMapping/>
  </p:clrMapOvr>
  <p:transition spd="med"/>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2209800" y="3512622"/>
            <a:ext cx="3962400" cy="923330"/>
          </a:xfrm>
          <a:prstGeom prst="rect">
            <a:avLst/>
          </a:prstGeom>
        </p:spPr>
        <p:txBody>
          <a:bodyPr wrap="square">
            <a:spAutoFit/>
          </a:bodyPr>
          <a:lstStyle/>
          <a:p>
            <a:r>
              <a:rPr lang="en-US" sz="5400" b="1" dirty="0">
                <a:solidFill>
                  <a:srgbClr val="FFFF00"/>
                </a:solidFill>
              </a:rPr>
              <a:t>Thank You</a:t>
            </a:r>
            <a:endParaRPr lang="en-US" sz="5400" dirty="0"/>
          </a:p>
        </p:txBody>
      </p:sp>
    </p:spTree>
    <p:extLst>
      <p:ext uri="{BB962C8B-B14F-4D97-AF65-F5344CB8AC3E}">
        <p14:creationId xmlns:p14="http://schemas.microsoft.com/office/powerpoint/2010/main" val="207486718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a:srcRect l="13274" t="45354" r="46018" b="24894"/>
          <a:stretch>
            <a:fillRect/>
          </a:stretch>
        </p:blipFill>
        <p:spPr bwMode="auto">
          <a:xfrm>
            <a:off x="0" y="1371600"/>
            <a:ext cx="9169118" cy="5361048"/>
          </a:xfrm>
          <a:prstGeom prst="rect">
            <a:avLst/>
          </a:prstGeom>
          <a:noFill/>
          <a:ln w="9525">
            <a:noFill/>
            <a:miter lim="800000"/>
            <a:headEnd/>
            <a:tailEnd/>
          </a:ln>
          <a:effectLst/>
        </p:spPr>
      </p:pic>
      <p:sp>
        <p:nvSpPr>
          <p:cNvPr id="3" name="Title 2"/>
          <p:cNvSpPr>
            <a:spLocks noGrp="1"/>
          </p:cNvSpPr>
          <p:nvPr>
            <p:ph type="title"/>
          </p:nvPr>
        </p:nvSpPr>
        <p:spPr>
          <a:xfrm>
            <a:off x="457200" y="0"/>
            <a:ext cx="8229600" cy="914400"/>
          </a:xfrm>
        </p:spPr>
        <p:txBody>
          <a:bodyPr>
            <a:normAutofit/>
          </a:bodyPr>
          <a:lstStyle/>
          <a:p>
            <a:r>
              <a:rPr lang="en-US" dirty="0" smtClean="0"/>
              <a:t>TIMI 1yr MORTALITY </a:t>
            </a:r>
            <a:r>
              <a:rPr lang="en-US" sz="2700" dirty="0" smtClean="0"/>
              <a:t>(30-day survivors)</a:t>
            </a:r>
            <a:endParaRPr lang="en-US" dirty="0"/>
          </a:p>
        </p:txBody>
      </p:sp>
      <p:sp>
        <p:nvSpPr>
          <p:cNvPr id="5" name="Content Placeholder 4"/>
          <p:cNvSpPr>
            <a:spLocks noGrp="1"/>
          </p:cNvSpPr>
          <p:nvPr>
            <p:ph idx="1"/>
          </p:nvPr>
        </p:nvSpPr>
        <p:spPr>
          <a:xfrm>
            <a:off x="381000" y="838200"/>
            <a:ext cx="8229600" cy="457200"/>
          </a:xfrm>
          <a:prstGeom prst="rect">
            <a:avLst/>
          </a:prstGeom>
        </p:spPr>
        <p:txBody>
          <a:bodyPr wrap="square">
            <a:spAutoFit/>
          </a:bodyPr>
          <a:lstStyle/>
          <a:p>
            <a:pPr algn="ctr">
              <a:buNone/>
            </a:pPr>
            <a:r>
              <a:rPr lang="en-US" sz="1200" i="1" dirty="0" smtClean="0">
                <a:solidFill>
                  <a:srgbClr val="FFFF00"/>
                </a:solidFill>
                <a:latin typeface="Calibri" pitchFamily="34" charset="0"/>
              </a:rPr>
              <a:t>(David A et al. TIMI Risk Score for ………..: An Intravenous </a:t>
            </a:r>
            <a:r>
              <a:rPr lang="en-US" sz="1200" i="1" dirty="0" err="1" smtClean="0">
                <a:solidFill>
                  <a:srgbClr val="FFFF00"/>
                </a:solidFill>
                <a:latin typeface="Calibri" pitchFamily="34" charset="0"/>
              </a:rPr>
              <a:t>nPA</a:t>
            </a:r>
            <a:r>
              <a:rPr lang="en-US" sz="1200" i="1" dirty="0" smtClean="0">
                <a:solidFill>
                  <a:srgbClr val="FFFF00"/>
                </a:solidFill>
                <a:latin typeface="Calibri" pitchFamily="34" charset="0"/>
              </a:rPr>
              <a:t> for Treatment of </a:t>
            </a:r>
            <a:r>
              <a:rPr lang="en-US" sz="1200" i="1" dirty="0" err="1" smtClean="0">
                <a:solidFill>
                  <a:srgbClr val="FFFF00"/>
                </a:solidFill>
                <a:latin typeface="Calibri" pitchFamily="34" charset="0"/>
              </a:rPr>
              <a:t>Infarcting</a:t>
            </a:r>
            <a:r>
              <a:rPr lang="en-US" sz="1200" i="1" dirty="0" smtClean="0">
                <a:solidFill>
                  <a:srgbClr val="FFFF00"/>
                </a:solidFill>
                <a:latin typeface="Calibri" pitchFamily="34" charset="0"/>
              </a:rPr>
              <a:t> Myocardium Early II Trial </a:t>
            </a:r>
            <a:r>
              <a:rPr lang="en-US" sz="1200" i="1" dirty="0" err="1" smtClean="0">
                <a:solidFill>
                  <a:srgbClr val="FFFF00"/>
                </a:solidFill>
                <a:latin typeface="Calibri" pitchFamily="34" charset="0"/>
              </a:rPr>
              <a:t>Substudy</a:t>
            </a:r>
            <a:r>
              <a:rPr lang="en-US" sz="1200" i="1" dirty="0" smtClean="0">
                <a:solidFill>
                  <a:srgbClr val="FFFF00"/>
                </a:solidFill>
                <a:latin typeface="Calibri" pitchFamily="34" charset="0"/>
              </a:rPr>
              <a:t>. Circulation 2000, 102:2031-2037)</a:t>
            </a:r>
            <a:endParaRPr lang="en-US" sz="1200" i="1" dirty="0">
              <a:solidFill>
                <a:srgbClr val="FFFF00"/>
              </a:solidFill>
              <a:latin typeface="Calibri" pitchFamily="34" charset="0"/>
            </a:endParaRPr>
          </a:p>
        </p:txBody>
      </p:sp>
    </p:spTree>
    <p:extLst>
      <p:ext uri="{BB962C8B-B14F-4D97-AF65-F5344CB8AC3E}">
        <p14:creationId xmlns:p14="http://schemas.microsoft.com/office/powerpoint/2010/main" val="255121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066800"/>
          </a:xfrm>
        </p:spPr>
        <p:txBody>
          <a:bodyPr>
            <a:noAutofit/>
          </a:bodyPr>
          <a:lstStyle/>
          <a:p>
            <a:r>
              <a:rPr lang="en-US" sz="2800" dirty="0" smtClean="0"/>
              <a:t>The Thrombolysis In Myocardial Infarction (TIMI) risk index (TRI)</a:t>
            </a:r>
            <a:endParaRPr lang="en-US" sz="2800" b="0" dirty="0">
              <a:solidFill>
                <a:srgbClr val="FFFF00"/>
              </a:solidFill>
              <a:effectLst/>
            </a:endParaRPr>
          </a:p>
        </p:txBody>
      </p:sp>
      <p:sp>
        <p:nvSpPr>
          <p:cNvPr id="4" name="Content Placeholder 3"/>
          <p:cNvSpPr>
            <a:spLocks noGrp="1"/>
          </p:cNvSpPr>
          <p:nvPr>
            <p:ph idx="1"/>
          </p:nvPr>
        </p:nvSpPr>
        <p:spPr>
          <a:xfrm>
            <a:off x="457200" y="1387475"/>
            <a:ext cx="8229600" cy="5241925"/>
          </a:xfrm>
        </p:spPr>
        <p:txBody>
          <a:bodyPr/>
          <a:lstStyle/>
          <a:p>
            <a:pPr algn="ctr">
              <a:buNone/>
            </a:pPr>
            <a:r>
              <a:rPr lang="en-US" sz="1100" dirty="0" smtClean="0">
                <a:ln w="6350">
                  <a:noFill/>
                </a:ln>
                <a:solidFill>
                  <a:srgbClr val="FFFF00"/>
                </a:solidFill>
                <a:latin typeface="Lucida Sans"/>
                <a:ea typeface="+mj-ea"/>
                <a:cs typeface="+mj-cs"/>
              </a:rPr>
              <a:t>( </a:t>
            </a:r>
            <a:r>
              <a:rPr lang="en-US" sz="1100" dirty="0" err="1" smtClean="0">
                <a:ln w="6350">
                  <a:noFill/>
                </a:ln>
                <a:solidFill>
                  <a:srgbClr val="FFFF00"/>
                </a:solidFill>
                <a:latin typeface="Lucida Sans"/>
                <a:ea typeface="+mj-ea"/>
                <a:cs typeface="+mj-cs"/>
              </a:rPr>
              <a:t>Wiviott</a:t>
            </a:r>
            <a:r>
              <a:rPr lang="en-US" sz="1100" dirty="0" smtClean="0">
                <a:ln w="6350">
                  <a:noFill/>
                </a:ln>
                <a:solidFill>
                  <a:srgbClr val="FFFF00"/>
                </a:solidFill>
                <a:latin typeface="Lucida Sans"/>
                <a:ea typeface="+mj-ea"/>
                <a:cs typeface="+mj-cs"/>
              </a:rPr>
              <a:t> SD et al Performance of the TRI in the National Registry of Myocardial Infarction-3 and -4:. J Am </a:t>
            </a:r>
            <a:r>
              <a:rPr lang="en-US" sz="1100" dirty="0" err="1" smtClean="0">
                <a:ln w="6350">
                  <a:noFill/>
                </a:ln>
                <a:solidFill>
                  <a:srgbClr val="FFFF00"/>
                </a:solidFill>
                <a:latin typeface="Lucida Sans"/>
                <a:ea typeface="+mj-ea"/>
                <a:cs typeface="+mj-cs"/>
              </a:rPr>
              <a:t>Coll</a:t>
            </a:r>
            <a:r>
              <a:rPr lang="en-US" sz="1100" dirty="0" smtClean="0">
                <a:ln w="6350">
                  <a:noFill/>
                </a:ln>
                <a:solidFill>
                  <a:srgbClr val="FFFF00"/>
                </a:solidFill>
                <a:latin typeface="Lucida Sans"/>
                <a:ea typeface="+mj-ea"/>
                <a:cs typeface="+mj-cs"/>
              </a:rPr>
              <a:t> </a:t>
            </a:r>
            <a:r>
              <a:rPr lang="en-US" sz="1100" dirty="0" err="1" smtClean="0">
                <a:ln w="6350">
                  <a:noFill/>
                </a:ln>
                <a:solidFill>
                  <a:srgbClr val="FFFF00"/>
                </a:solidFill>
                <a:latin typeface="Lucida Sans"/>
                <a:ea typeface="+mj-ea"/>
                <a:cs typeface="+mj-cs"/>
              </a:rPr>
              <a:t>Cardiol</a:t>
            </a:r>
            <a:r>
              <a:rPr lang="en-US" sz="1100" dirty="0" smtClean="0">
                <a:ln w="6350">
                  <a:noFill/>
                </a:ln>
                <a:solidFill>
                  <a:srgbClr val="FFFF00"/>
                </a:solidFill>
                <a:latin typeface="Lucida Sans"/>
                <a:ea typeface="+mj-ea"/>
                <a:cs typeface="+mj-cs"/>
              </a:rPr>
              <a:t> 2004;44:783–9 )</a:t>
            </a:r>
          </a:p>
          <a:p>
            <a:pPr algn="ctr">
              <a:buNone/>
            </a:pPr>
            <a:endParaRPr lang="en-US" sz="1100" dirty="0" smtClean="0">
              <a:ln w="6350">
                <a:noFill/>
              </a:ln>
              <a:solidFill>
                <a:srgbClr val="FFFF00"/>
              </a:solidFill>
              <a:latin typeface="Lucida Sans"/>
              <a:ea typeface="+mj-ea"/>
              <a:cs typeface="+mj-cs"/>
            </a:endParaRPr>
          </a:p>
          <a:p>
            <a:r>
              <a:rPr lang="en-US" dirty="0" smtClean="0">
                <a:latin typeface="+mn-lt"/>
              </a:rPr>
              <a:t>Derived from In TIME II trial &amp; validated in TIMI-9 trials</a:t>
            </a:r>
          </a:p>
          <a:p>
            <a:endParaRPr lang="en-US" dirty="0" smtClean="0">
              <a:latin typeface="+mn-lt"/>
            </a:endParaRPr>
          </a:p>
          <a:p>
            <a:r>
              <a:rPr lang="en-US" dirty="0" smtClean="0">
                <a:latin typeface="+mn-lt"/>
              </a:rPr>
              <a:t>Based on age and vital signs, in predicting mortality among a large, community based, unselected, heterogeneous population</a:t>
            </a:r>
          </a:p>
          <a:p>
            <a:endParaRPr lang="en-US" dirty="0" smtClean="0">
              <a:latin typeface="+mn-lt"/>
            </a:endParaRPr>
          </a:p>
          <a:p>
            <a:r>
              <a:rPr lang="en-US" sz="2400" dirty="0" smtClean="0">
                <a:latin typeface="+mn-lt"/>
              </a:rPr>
              <a:t>Heart </a:t>
            </a:r>
            <a:r>
              <a:rPr lang="en-US" sz="2400" dirty="0" smtClean="0">
                <a:latin typeface="+mn-lt"/>
              </a:rPr>
              <a:t>rate *  </a:t>
            </a:r>
            <a:r>
              <a:rPr lang="en-US" sz="2400" dirty="0" smtClean="0">
                <a:latin typeface="+mn-lt"/>
              </a:rPr>
              <a:t>[age/10 ]</a:t>
            </a:r>
            <a:r>
              <a:rPr lang="en-US" sz="2400" baseline="30000" dirty="0" smtClean="0">
                <a:latin typeface="+mn-lt"/>
              </a:rPr>
              <a:t>2 </a:t>
            </a:r>
            <a:r>
              <a:rPr lang="en-US" sz="2400" dirty="0" smtClean="0">
                <a:latin typeface="+mn-lt"/>
              </a:rPr>
              <a:t>/systolic blood pressure</a:t>
            </a:r>
          </a:p>
          <a:p>
            <a:endParaRPr lang="en-US" sz="2400" dirty="0" smtClean="0">
              <a:latin typeface="+mn-lt"/>
            </a:endParaRPr>
          </a:p>
          <a:p>
            <a:r>
              <a:rPr lang="en-US" dirty="0" smtClean="0">
                <a:latin typeface="+mn-lt"/>
              </a:rPr>
              <a:t>A strong and independent predictor of mortality at 24 h  and at 30 days (p  0.0001)</a:t>
            </a:r>
          </a:p>
        </p:txBody>
      </p:sp>
    </p:spTree>
    <p:extLst>
      <p:ext uri="{BB962C8B-B14F-4D97-AF65-F5344CB8AC3E}">
        <p14:creationId xmlns:p14="http://schemas.microsoft.com/office/powerpoint/2010/main" val="2533566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TIMI risk index and mortality</a:t>
            </a:r>
            <a:br>
              <a:rPr lang="en-US" sz="4000" dirty="0" smtClean="0"/>
            </a:br>
            <a:r>
              <a:rPr lang="en-US" sz="1400" dirty="0" smtClean="0">
                <a:solidFill>
                  <a:srgbClr val="FFFF00"/>
                </a:solidFill>
                <a:effectLst/>
              </a:rPr>
              <a:t>( Stephen D et al. Application of the </a:t>
            </a:r>
            <a:r>
              <a:rPr lang="en-US" sz="1400" dirty="0" err="1" smtClean="0">
                <a:solidFill>
                  <a:srgbClr val="FFFF00"/>
                </a:solidFill>
                <a:effectLst/>
              </a:rPr>
              <a:t>Thrombolysis</a:t>
            </a:r>
            <a:r>
              <a:rPr lang="en-US" sz="1400" dirty="0" smtClean="0">
                <a:solidFill>
                  <a:srgbClr val="FFFF00"/>
                </a:solidFill>
                <a:effectLst/>
              </a:rPr>
              <a:t> In Myocardial Infarction Risk Index in Non–ST-Segment Elevation Myocardial Infarction Evaluation of Patients in the National Registry of Myocardial Infarction, JAAC: Vol. 47, No. 8, 2006)</a:t>
            </a:r>
            <a:endParaRPr lang="en-US" sz="1400" dirty="0">
              <a:solidFill>
                <a:srgbClr val="FFFF00"/>
              </a:solidFill>
              <a:effectLst/>
            </a:endParaRPr>
          </a:p>
        </p:txBody>
      </p:sp>
      <p:pic>
        <p:nvPicPr>
          <p:cNvPr id="171011" name="Picture 3"/>
          <p:cNvPicPr>
            <a:picLocks noGrp="1" noChangeAspect="1" noChangeArrowheads="1"/>
          </p:cNvPicPr>
          <p:nvPr>
            <p:ph idx="1"/>
          </p:nvPr>
        </p:nvPicPr>
        <p:blipFill>
          <a:blip r:embed="rId2"/>
          <a:srcRect l="33333" t="42819" r="12037" b="14362"/>
          <a:stretch>
            <a:fillRect/>
          </a:stretch>
        </p:blipFill>
        <p:spPr bwMode="auto">
          <a:xfrm>
            <a:off x="0" y="2590800"/>
            <a:ext cx="9164514" cy="4038600"/>
          </a:xfrm>
          <a:prstGeom prst="rect">
            <a:avLst/>
          </a:prstGeom>
          <a:noFill/>
          <a:ln w="9525">
            <a:noFill/>
            <a:miter lim="800000"/>
            <a:headEnd/>
            <a:tailEnd/>
          </a:ln>
          <a:effectLst/>
        </p:spPr>
      </p:pic>
    </p:spTree>
    <p:extLst>
      <p:ext uri="{BB962C8B-B14F-4D97-AF65-F5344CB8AC3E}">
        <p14:creationId xmlns:p14="http://schemas.microsoft.com/office/powerpoint/2010/main" val="4017155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GRACE RISK SCORE</a:t>
            </a:r>
            <a:endParaRPr lang="en-US" dirty="0"/>
          </a:p>
        </p:txBody>
      </p:sp>
      <p:sp>
        <p:nvSpPr>
          <p:cNvPr id="3" name="Content Placeholder 2"/>
          <p:cNvSpPr>
            <a:spLocks noGrp="1"/>
          </p:cNvSpPr>
          <p:nvPr>
            <p:ph idx="1"/>
          </p:nvPr>
        </p:nvSpPr>
        <p:spPr>
          <a:xfrm>
            <a:off x="457200" y="1371600"/>
            <a:ext cx="8382000" cy="4708525"/>
          </a:xfrm>
        </p:spPr>
        <p:txBody>
          <a:bodyPr>
            <a:normAutofit/>
          </a:bodyPr>
          <a:lstStyle/>
          <a:p>
            <a:r>
              <a:rPr lang="en-US" sz="2800" dirty="0" smtClean="0">
                <a:latin typeface="+mn-lt"/>
              </a:rPr>
              <a:t>Can be used to predict the cumulative risk of death and death or myocardial infarction in the period from admission to hospital to six months after discharge</a:t>
            </a:r>
          </a:p>
          <a:p>
            <a:endParaRPr lang="en-US" sz="2800" dirty="0" smtClean="0">
              <a:latin typeface="+mn-lt"/>
            </a:endParaRPr>
          </a:p>
          <a:p>
            <a:r>
              <a:rPr lang="en-US" sz="2800" dirty="0" smtClean="0">
                <a:latin typeface="+mn-lt"/>
              </a:rPr>
              <a:t>The tool is simple and applicable to patients across the complete spectrum of acute coronary syndrome</a:t>
            </a:r>
            <a:endParaRPr lang="en-US" sz="2800" dirty="0">
              <a:latin typeface="+mn-lt"/>
            </a:endParaRPr>
          </a:p>
        </p:txBody>
      </p:sp>
    </p:spTree>
    <p:extLst>
      <p:ext uri="{BB962C8B-B14F-4D97-AF65-F5344CB8AC3E}">
        <p14:creationId xmlns:p14="http://schemas.microsoft.com/office/powerpoint/2010/main" val="182275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27881"/>
            <a:ext cx="8229600" cy="4525963"/>
          </a:xfrm>
        </p:spPr>
        <p:txBody>
          <a:bodyPr/>
          <a:lstStyle/>
          <a:p>
            <a:pPr marL="0" indent="0">
              <a:buNone/>
            </a:pPr>
            <a:r>
              <a:rPr lang="en-US" sz="2800" b="1" u="sng" dirty="0" smtClean="0"/>
              <a:t>Consists of 8 independent risk factors</a:t>
            </a:r>
          </a:p>
          <a:p>
            <a:pPr marL="0" indent="0">
              <a:buNone/>
            </a:pPr>
            <a:r>
              <a:rPr lang="en-US" i="1" dirty="0"/>
              <a:t>● Age</a:t>
            </a:r>
          </a:p>
          <a:p>
            <a:pPr marL="0" indent="0">
              <a:buNone/>
            </a:pPr>
            <a:r>
              <a:rPr lang="en-US" i="1" dirty="0"/>
              <a:t>● </a:t>
            </a:r>
            <a:r>
              <a:rPr lang="en-US" i="1" dirty="0" err="1"/>
              <a:t>Killip</a:t>
            </a:r>
            <a:r>
              <a:rPr lang="en-US" i="1" dirty="0"/>
              <a:t> class </a:t>
            </a:r>
          </a:p>
          <a:p>
            <a:pPr marL="0" indent="0">
              <a:buNone/>
            </a:pPr>
            <a:r>
              <a:rPr lang="en-US" i="1" dirty="0"/>
              <a:t>● Systolic blood pressure</a:t>
            </a:r>
          </a:p>
          <a:p>
            <a:pPr marL="0" indent="0">
              <a:buNone/>
            </a:pPr>
            <a:r>
              <a:rPr lang="en-US" i="1" dirty="0"/>
              <a:t>● Presence of ST segment deviation</a:t>
            </a:r>
          </a:p>
          <a:p>
            <a:pPr marL="0" indent="0">
              <a:buNone/>
            </a:pPr>
            <a:r>
              <a:rPr lang="en-US" i="1" dirty="0"/>
              <a:t>● Cardiac arrest during presentation</a:t>
            </a:r>
          </a:p>
          <a:p>
            <a:pPr marL="0" indent="0">
              <a:buNone/>
            </a:pPr>
            <a:r>
              <a:rPr lang="en-US" i="1" dirty="0"/>
              <a:t>● Serum creatinine concentration</a:t>
            </a:r>
          </a:p>
          <a:p>
            <a:pPr marL="0" indent="0">
              <a:buNone/>
            </a:pPr>
            <a:r>
              <a:rPr lang="en-US" i="1" dirty="0"/>
              <a:t>● Presence of elevated serum cardiac biomarkers</a:t>
            </a:r>
          </a:p>
          <a:p>
            <a:pPr marL="0" indent="0">
              <a:buNone/>
            </a:pPr>
            <a:r>
              <a:rPr lang="en-US" i="1" dirty="0"/>
              <a:t>● Heart rate</a:t>
            </a:r>
          </a:p>
        </p:txBody>
      </p:sp>
      <p:sp>
        <p:nvSpPr>
          <p:cNvPr id="5" name="TextBox 4"/>
          <p:cNvSpPr txBox="1"/>
          <p:nvPr/>
        </p:nvSpPr>
        <p:spPr>
          <a:xfrm>
            <a:off x="76200" y="4800600"/>
            <a:ext cx="8915400" cy="1631216"/>
          </a:xfrm>
          <a:prstGeom prst="rect">
            <a:avLst/>
          </a:prstGeom>
          <a:noFill/>
        </p:spPr>
        <p:txBody>
          <a:bodyPr wrap="square" rtlCol="0">
            <a:spAutoFit/>
          </a:bodyPr>
          <a:lstStyle/>
          <a:p>
            <a:pPr marL="285750" indent="-285750">
              <a:buFont typeface="Wingdings" pitchFamily="2" charset="2"/>
              <a:buChar char="ü"/>
            </a:pPr>
            <a:r>
              <a:rPr lang="en-US" sz="2000" dirty="0"/>
              <a:t>Point scores </a:t>
            </a:r>
            <a:r>
              <a:rPr lang="en-US" sz="2000" dirty="0" smtClean="0"/>
              <a:t>are </a:t>
            </a:r>
            <a:r>
              <a:rPr lang="en-US" sz="2000" dirty="0"/>
              <a:t>assigned for each predictive factor and are added together to arrive at an estimate of the risk </a:t>
            </a:r>
            <a:r>
              <a:rPr lang="en-US" sz="2000" dirty="0" smtClean="0"/>
              <a:t>of in-hospital </a:t>
            </a:r>
            <a:r>
              <a:rPr lang="en-US" sz="2000" dirty="0"/>
              <a:t>mortality. </a:t>
            </a:r>
            <a:endParaRPr lang="en-US" sz="2000" dirty="0" smtClean="0"/>
          </a:p>
          <a:p>
            <a:pPr marL="285750" indent="-285750">
              <a:buFont typeface="Wingdings" pitchFamily="2" charset="2"/>
              <a:buChar char="ü"/>
            </a:pPr>
            <a:r>
              <a:rPr lang="en-US" sz="2000" dirty="0" smtClean="0"/>
              <a:t>A </a:t>
            </a:r>
            <a:r>
              <a:rPr lang="en-US" sz="2000" dirty="0" err="1" smtClean="0"/>
              <a:t>normogram</a:t>
            </a:r>
            <a:r>
              <a:rPr lang="en-US" sz="2000" dirty="0" smtClean="0"/>
              <a:t> </a:t>
            </a:r>
            <a:r>
              <a:rPr lang="en-US" sz="2000" dirty="0"/>
              <a:t>was published with the GRACE risk model to allow calculation </a:t>
            </a:r>
            <a:r>
              <a:rPr lang="en-US" sz="2000" dirty="0" smtClean="0"/>
              <a:t>of risk score</a:t>
            </a:r>
          </a:p>
          <a:p>
            <a:pPr marL="285750" indent="-285750">
              <a:buFont typeface="Wingdings" pitchFamily="2" charset="2"/>
              <a:buChar char="ü"/>
            </a:pPr>
            <a:r>
              <a:rPr lang="en-US" sz="2000" dirty="0" smtClean="0"/>
              <a:t>It is also available as an app</a:t>
            </a:r>
            <a:endParaRPr lang="en-US" sz="2000" dirty="0"/>
          </a:p>
        </p:txBody>
      </p:sp>
      <p:sp>
        <p:nvSpPr>
          <p:cNvPr id="4" name="Title 3"/>
          <p:cNvSpPr>
            <a:spLocks noGrp="1"/>
          </p:cNvSpPr>
          <p:nvPr>
            <p:ph type="title"/>
          </p:nvPr>
        </p:nvSpPr>
        <p:spPr>
          <a:xfrm>
            <a:off x="484710" y="-228600"/>
            <a:ext cx="7055380" cy="1400530"/>
          </a:xfrm>
        </p:spPr>
        <p:txBody>
          <a:bodyPr/>
          <a:lstStyle/>
          <a:p>
            <a:endParaRPr lang="en-US" dirty="0"/>
          </a:p>
        </p:txBody>
      </p:sp>
    </p:spTree>
    <p:extLst>
      <p:ext uri="{BB962C8B-B14F-4D97-AF65-F5344CB8AC3E}">
        <p14:creationId xmlns:p14="http://schemas.microsoft.com/office/powerpoint/2010/main" val="1777132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4930" name="Picture 2"/>
          <p:cNvPicPr>
            <a:picLocks noGrp="1" noChangeAspect="1" noChangeArrowheads="1"/>
          </p:cNvPicPr>
          <p:nvPr>
            <p:ph idx="1"/>
          </p:nvPr>
        </p:nvPicPr>
        <p:blipFill>
          <a:blip r:embed="rId2"/>
          <a:srcRect l="44821" t="22657" r="20223" b="36885"/>
          <a:stretch>
            <a:fillRect/>
          </a:stretch>
        </p:blipFill>
        <p:spPr bwMode="auto">
          <a:xfrm>
            <a:off x="838200" y="0"/>
            <a:ext cx="7391400" cy="6843888"/>
          </a:xfrm>
          <a:prstGeom prst="rect">
            <a:avLst/>
          </a:prstGeom>
          <a:noFill/>
          <a:ln w="9525">
            <a:noFill/>
            <a:miter lim="800000"/>
            <a:headEnd/>
            <a:tailEnd/>
          </a:ln>
          <a:effectLst/>
        </p:spPr>
      </p:pic>
    </p:spTree>
    <p:extLst>
      <p:ext uri="{BB962C8B-B14F-4D97-AF65-F5344CB8AC3E}">
        <p14:creationId xmlns:p14="http://schemas.microsoft.com/office/powerpoint/2010/main" val="413566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600200"/>
            <a:ext cx="4419600" cy="4876800"/>
          </a:xfrm>
          <a:ln>
            <a:solidFill>
              <a:schemeClr val="tx1"/>
            </a:solidFill>
          </a:ln>
          <a:effectLst>
            <a:glow rad="63500">
              <a:schemeClr val="accent1">
                <a:satMod val="175000"/>
                <a:alpha val="40000"/>
              </a:schemeClr>
            </a:glow>
          </a:effectLst>
        </p:spPr>
        <p:txBody>
          <a:bodyPr>
            <a:normAutofit/>
          </a:bodyPr>
          <a:lstStyle/>
          <a:p>
            <a:pPr marL="0" indent="0">
              <a:buNone/>
            </a:pPr>
            <a:r>
              <a:rPr lang="en-US" dirty="0"/>
              <a:t>P</a:t>
            </a:r>
            <a:r>
              <a:rPr lang="en-US" dirty="0" smtClean="0"/>
              <a:t>atients are </a:t>
            </a:r>
            <a:r>
              <a:rPr lang="en-US" dirty="0"/>
              <a:t>stratified into three risk groups that </a:t>
            </a:r>
            <a:r>
              <a:rPr lang="en-US" dirty="0" smtClean="0"/>
              <a:t>predict 30-day and </a:t>
            </a:r>
            <a:r>
              <a:rPr lang="en-US" dirty="0"/>
              <a:t>one-year </a:t>
            </a:r>
            <a:r>
              <a:rPr lang="en-US" dirty="0" smtClean="0"/>
              <a:t>mortality:</a:t>
            </a:r>
          </a:p>
          <a:p>
            <a:pPr>
              <a:buFont typeface="Wingdings" pitchFamily="2" charset="2"/>
              <a:buChar char="q"/>
            </a:pPr>
            <a:r>
              <a:rPr lang="en-US" b="1" dirty="0" smtClean="0"/>
              <a:t>Low risk: </a:t>
            </a:r>
            <a:r>
              <a:rPr lang="en-US" b="1" dirty="0"/>
              <a:t>(score 0 to 2) </a:t>
            </a:r>
            <a:r>
              <a:rPr lang="en-US" dirty="0"/>
              <a:t>– 0.1 to </a:t>
            </a:r>
            <a:r>
              <a:rPr lang="en-US" dirty="0" smtClean="0"/>
              <a:t>0.2% </a:t>
            </a:r>
            <a:r>
              <a:rPr lang="en-US" dirty="0"/>
              <a:t>at 30 days and 0.8 to </a:t>
            </a:r>
            <a:r>
              <a:rPr lang="en-US" dirty="0" smtClean="0"/>
              <a:t>0.9% </a:t>
            </a:r>
            <a:r>
              <a:rPr lang="en-US" dirty="0"/>
              <a:t>at one </a:t>
            </a:r>
            <a:r>
              <a:rPr lang="en-US" dirty="0" smtClean="0"/>
              <a:t>year</a:t>
            </a:r>
          </a:p>
          <a:p>
            <a:pPr>
              <a:buFont typeface="Wingdings" pitchFamily="2" charset="2"/>
              <a:buChar char="q"/>
            </a:pPr>
            <a:r>
              <a:rPr lang="en-US" b="1" dirty="0"/>
              <a:t>Intermediate risk (score 3 to 5) </a:t>
            </a:r>
            <a:r>
              <a:rPr lang="en-US" dirty="0"/>
              <a:t>– 1.3 to </a:t>
            </a:r>
            <a:r>
              <a:rPr lang="en-US" dirty="0" smtClean="0"/>
              <a:t>1.9%at </a:t>
            </a:r>
            <a:r>
              <a:rPr lang="en-US" dirty="0"/>
              <a:t>30 days and 4.0 to </a:t>
            </a:r>
            <a:r>
              <a:rPr lang="en-US" dirty="0" smtClean="0"/>
              <a:t>4.5% </a:t>
            </a:r>
            <a:r>
              <a:rPr lang="en-US" dirty="0"/>
              <a:t>at one </a:t>
            </a:r>
            <a:r>
              <a:rPr lang="en-US" dirty="0" smtClean="0"/>
              <a:t>year</a:t>
            </a:r>
          </a:p>
          <a:p>
            <a:pPr>
              <a:buFont typeface="Wingdings" pitchFamily="2" charset="2"/>
              <a:buChar char="q"/>
            </a:pPr>
            <a:r>
              <a:rPr lang="en-US" b="1" dirty="0"/>
              <a:t>High risk (score ≥6)</a:t>
            </a:r>
            <a:r>
              <a:rPr lang="en-US" dirty="0"/>
              <a:t> – 6.6 to </a:t>
            </a:r>
            <a:r>
              <a:rPr lang="en-US" dirty="0" smtClean="0"/>
              <a:t>8.1% </a:t>
            </a:r>
            <a:r>
              <a:rPr lang="en-US" dirty="0"/>
              <a:t>at 30 days and 12.4 to </a:t>
            </a:r>
            <a:r>
              <a:rPr lang="en-US" dirty="0" smtClean="0"/>
              <a:t>13.2% </a:t>
            </a:r>
            <a:r>
              <a:rPr lang="en-US" dirty="0"/>
              <a:t>at one year</a:t>
            </a:r>
            <a:endParaRPr lang="en-US" dirty="0" smtClean="0"/>
          </a:p>
          <a:p>
            <a:pPr marL="0" indent="0">
              <a:buNone/>
            </a:pPr>
            <a:endParaRPr lang="en-US" dirty="0"/>
          </a:p>
        </p:txBody>
      </p:sp>
      <p:grpSp>
        <p:nvGrpSpPr>
          <p:cNvPr id="4" name="Group 3"/>
          <p:cNvGrpSpPr/>
          <p:nvPr/>
        </p:nvGrpSpPr>
        <p:grpSpPr>
          <a:xfrm>
            <a:off x="304800" y="1600200"/>
            <a:ext cx="3886200" cy="4876800"/>
            <a:chOff x="533400" y="2788920"/>
            <a:chExt cx="2331720" cy="208788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613" r="66897"/>
            <a:stretch/>
          </p:blipFill>
          <p:spPr bwMode="auto">
            <a:xfrm>
              <a:off x="533400" y="2788920"/>
              <a:ext cx="1463040" cy="20878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345" t="11613"/>
            <a:stretch/>
          </p:blipFill>
          <p:spPr bwMode="auto">
            <a:xfrm>
              <a:off x="1996440" y="2788920"/>
              <a:ext cx="868680" cy="20878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itle 5"/>
          <p:cNvSpPr>
            <a:spLocks noGrp="1"/>
          </p:cNvSpPr>
          <p:nvPr>
            <p:ph type="title"/>
          </p:nvPr>
        </p:nvSpPr>
        <p:spPr/>
        <p:txBody>
          <a:bodyPr/>
          <a:lstStyle/>
          <a:p>
            <a:r>
              <a:rPr lang="en-US" dirty="0" smtClean="0"/>
              <a:t>Cadillac risk score</a:t>
            </a:r>
            <a:endParaRPr lang="en-US" dirty="0"/>
          </a:p>
        </p:txBody>
      </p:sp>
    </p:spTree>
    <p:extLst>
      <p:ext uri="{BB962C8B-B14F-4D97-AF65-F5344CB8AC3E}">
        <p14:creationId xmlns:p14="http://schemas.microsoft.com/office/powerpoint/2010/main" val="692957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defRPr/>
            </a:pPr>
            <a:r>
              <a:rPr lang="en-US" u="sng" dirty="0" smtClean="0">
                <a:effectLst>
                  <a:outerShdw blurRad="38100" dist="38100" dir="2700000" algn="tl">
                    <a:srgbClr val="000000">
                      <a:alpha val="43137"/>
                    </a:srgbClr>
                  </a:outerShdw>
                </a:effectLst>
              </a:rPr>
              <a:t>OUTLINE</a:t>
            </a:r>
            <a:endParaRPr lang="th-TH" u="sng" dirty="0" smtClean="0">
              <a:effectLst>
                <a:outerShdw blurRad="38100" dist="38100" dir="2700000" algn="tl">
                  <a:srgbClr val="000000">
                    <a:alpha val="43137"/>
                  </a:srgbClr>
                </a:outerShdw>
              </a:effectLst>
            </a:endParaRPr>
          </a:p>
        </p:txBody>
      </p:sp>
      <p:sp>
        <p:nvSpPr>
          <p:cNvPr id="17411" name="Content Placeholder 2"/>
          <p:cNvSpPr>
            <a:spLocks noGrp="1"/>
          </p:cNvSpPr>
          <p:nvPr>
            <p:ph idx="1"/>
          </p:nvPr>
        </p:nvSpPr>
        <p:spPr>
          <a:xfrm>
            <a:off x="457200" y="2027237"/>
            <a:ext cx="8329613" cy="4525963"/>
          </a:xfrm>
        </p:spPr>
        <p:txBody>
          <a:bodyPr/>
          <a:lstStyle/>
          <a:p>
            <a:pPr>
              <a:defRPr/>
            </a:pPr>
            <a:r>
              <a:rPr lang="en-US" sz="3600" dirty="0" smtClean="0">
                <a:latin typeface="+mn-lt"/>
              </a:rPr>
              <a:t>Definition of MI</a:t>
            </a:r>
          </a:p>
          <a:p>
            <a:pPr>
              <a:defRPr/>
            </a:pPr>
            <a:endParaRPr lang="en-US" sz="3600" dirty="0" smtClean="0">
              <a:latin typeface="+mn-lt"/>
            </a:endParaRPr>
          </a:p>
          <a:p>
            <a:pPr>
              <a:defRPr/>
            </a:pPr>
            <a:r>
              <a:rPr lang="en-US" sz="3600" dirty="0" smtClean="0">
                <a:latin typeface="+mn-lt"/>
              </a:rPr>
              <a:t>Risk stratification</a:t>
            </a:r>
          </a:p>
          <a:p>
            <a:pPr>
              <a:defRPr/>
            </a:pPr>
            <a:endParaRPr lang="en-US" sz="3600" dirty="0" smtClean="0">
              <a:latin typeface="+mn-lt"/>
            </a:endParaRPr>
          </a:p>
          <a:p>
            <a:pPr>
              <a:defRPr/>
            </a:pPr>
            <a:r>
              <a:rPr lang="en-US" sz="3600" dirty="0" smtClean="0">
                <a:latin typeface="+mn-lt"/>
              </a:rPr>
              <a:t>Medical management</a:t>
            </a:r>
          </a:p>
          <a:p>
            <a:pPr>
              <a:defRPr/>
            </a:pPr>
            <a:endParaRPr lang="en-US" sz="3600" dirty="0" smtClean="0">
              <a:latin typeface="+mn-lt"/>
            </a:endParaRPr>
          </a:p>
          <a:p>
            <a:pPr>
              <a:defRPr/>
            </a:pPr>
            <a:endParaRPr lang="en-US" sz="3600" dirty="0" smtClean="0">
              <a:latin typeface="Calibri" pitchFamily="34" charset="0"/>
            </a:endParaRPr>
          </a:p>
          <a:p>
            <a:pPr>
              <a:defRPr/>
            </a:pPr>
            <a:endParaRPr lang="en-US" sz="3600" dirty="0" smtClean="0">
              <a:latin typeface="Calibri" pitchFamily="34" charset="0"/>
            </a:endParaRPr>
          </a:p>
          <a:p>
            <a:pPr>
              <a:defRPr/>
            </a:pPr>
            <a:endParaRPr lang="en-US" sz="3600" dirty="0" smtClean="0">
              <a:latin typeface="Calibri" pitchFamily="34" charset="0"/>
            </a:endParaRPr>
          </a:p>
          <a:p>
            <a:pPr>
              <a:defRPr/>
            </a:pPr>
            <a:endParaRPr lang="en-US" sz="3600" dirty="0" smtClean="0">
              <a:latin typeface="Calibri" pitchFamily="34" charset="0"/>
            </a:endParaRPr>
          </a:p>
          <a:p>
            <a:pPr>
              <a:defRPr/>
            </a:pPr>
            <a:endParaRPr lang="th-TH" sz="3600" dirty="0" smtClean="0">
              <a:latin typeface="Calibri" pitchFamily="34" charset="0"/>
            </a:endParaRPr>
          </a:p>
        </p:txBody>
      </p:sp>
    </p:spTree>
    <p:extLst>
      <p:ext uri="{BB962C8B-B14F-4D97-AF65-F5344CB8AC3E}">
        <p14:creationId xmlns:p14="http://schemas.microsoft.com/office/powerpoint/2010/main" val="4027730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Zwolle primary PCI index</a:t>
            </a:r>
          </a:p>
        </p:txBody>
      </p:sp>
      <p:sp>
        <p:nvSpPr>
          <p:cNvPr id="5" name="Text Placeholder 4"/>
          <p:cNvSpPr>
            <a:spLocks noGrp="1"/>
          </p:cNvSpPr>
          <p:nvPr>
            <p:ph type="body" idx="1"/>
          </p:nvPr>
        </p:nvSpPr>
        <p:spPr/>
        <p:txBody>
          <a:bodyPr/>
          <a:lstStyle/>
          <a:p>
            <a:endParaRPr lang="en-US"/>
          </a:p>
        </p:txBody>
      </p:sp>
      <p:sp>
        <p:nvSpPr>
          <p:cNvPr id="3" name="Content Placeholder 2"/>
          <p:cNvSpPr>
            <a:spLocks noGrp="1"/>
          </p:cNvSpPr>
          <p:nvPr>
            <p:ph sz="half" idx="2"/>
          </p:nvPr>
        </p:nvSpPr>
        <p:spPr>
          <a:xfrm>
            <a:off x="4226152" y="1886586"/>
            <a:ext cx="3313938" cy="4369751"/>
          </a:xfrm>
          <a:ln>
            <a:solidFill>
              <a:schemeClr val="tx1"/>
            </a:solidFill>
          </a:ln>
          <a:effectLst>
            <a:glow rad="63500">
              <a:schemeClr val="accent1">
                <a:satMod val="175000"/>
                <a:alpha val="40000"/>
              </a:schemeClr>
            </a:glow>
          </a:effectLst>
        </p:spPr>
        <p:txBody>
          <a:bodyPr>
            <a:normAutofit/>
          </a:bodyPr>
          <a:lstStyle/>
          <a:p>
            <a:pPr algn="just">
              <a:buFont typeface="Wingdings" pitchFamily="2" charset="2"/>
              <a:buChar char="q"/>
            </a:pPr>
            <a:r>
              <a:rPr lang="en-US" b="1" dirty="0"/>
              <a:t>The Zwolle index generates a risk score, on a scale of 0 to 16, that </a:t>
            </a:r>
            <a:r>
              <a:rPr lang="en-US" b="1" dirty="0" smtClean="0"/>
              <a:t>is calculated </a:t>
            </a:r>
            <a:r>
              <a:rPr lang="en-US" b="1" dirty="0"/>
              <a:t>after </a:t>
            </a:r>
            <a:r>
              <a:rPr lang="en-US" b="1" dirty="0" smtClean="0"/>
              <a:t>the patient </a:t>
            </a:r>
            <a:r>
              <a:rPr lang="en-US" b="1" dirty="0"/>
              <a:t>has undergone a PCI </a:t>
            </a:r>
            <a:r>
              <a:rPr lang="en-US" b="1" dirty="0" smtClean="0"/>
              <a:t>procedure</a:t>
            </a:r>
          </a:p>
          <a:p>
            <a:pPr algn="just">
              <a:buFont typeface="Wingdings" pitchFamily="2" charset="2"/>
              <a:buChar char="q"/>
            </a:pPr>
            <a:endParaRPr lang="en-US" b="1" dirty="0" smtClean="0"/>
          </a:p>
          <a:p>
            <a:pPr algn="just">
              <a:buFont typeface="Wingdings" pitchFamily="2" charset="2"/>
              <a:buChar char="q"/>
            </a:pPr>
            <a:r>
              <a:rPr lang="en-US" b="1" dirty="0" smtClean="0"/>
              <a:t>Score 0 to 3: Low risk &amp; can be discharged</a:t>
            </a:r>
          </a:p>
          <a:p>
            <a:pPr algn="just">
              <a:buFont typeface="Wingdings" pitchFamily="2" charset="2"/>
              <a:buChar char="q"/>
            </a:pPr>
            <a:endParaRPr lang="en-US" b="1" dirty="0" smtClean="0"/>
          </a:p>
          <a:p>
            <a:pPr algn="just">
              <a:buFont typeface="Wingdings" pitchFamily="2" charset="2"/>
              <a:buChar char="q"/>
            </a:pPr>
            <a:r>
              <a:rPr lang="en-US" b="1" dirty="0" smtClean="0"/>
              <a:t>Score 4 or more: Are considered as high-risk category</a:t>
            </a:r>
            <a:endParaRPr lang="en-US" b="1" dirty="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pPr marL="0" indent="0">
              <a:buNone/>
            </a:pPr>
            <a:endParaRPr lang="en-US" dirty="0"/>
          </a:p>
        </p:txBody>
      </p:sp>
      <p:pic>
        <p:nvPicPr>
          <p:cNvPr id="3074" name="Picture 2" descr="C:\Users\AkshayD\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6387"/>
            <a:ext cx="3581400" cy="533541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648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667000"/>
            <a:ext cx="8229600" cy="1143000"/>
          </a:xfrm>
        </p:spPr>
        <p:txBody>
          <a:bodyPr>
            <a:normAutofit/>
          </a:bodyPr>
          <a:lstStyle/>
          <a:p>
            <a:r>
              <a:rPr lang="en-US" sz="4400" dirty="0" smtClean="0"/>
              <a:t>MEDICAL MANAGEMENT</a:t>
            </a:r>
            <a:endParaRPr lang="en-US" sz="4400" dirty="0"/>
          </a:p>
        </p:txBody>
      </p:sp>
    </p:spTree>
    <p:extLst>
      <p:ext uri="{BB962C8B-B14F-4D97-AF65-F5344CB8AC3E}">
        <p14:creationId xmlns:p14="http://schemas.microsoft.com/office/powerpoint/2010/main" val="245005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idx="4294967295"/>
          </p:nvPr>
        </p:nvSpPr>
        <p:spPr>
          <a:xfrm>
            <a:off x="0" y="304800"/>
            <a:ext cx="9144000" cy="1143000"/>
          </a:xfrm>
        </p:spPr>
        <p:txBody>
          <a:bodyPr>
            <a:normAutofit fontScale="90000"/>
          </a:bodyPr>
          <a:lstStyle/>
          <a:p>
            <a:r>
              <a:rPr lang="en-US" sz="4000" b="1" dirty="0" smtClean="0">
                <a:ea typeface="ＭＳ Ｐゴシック" panose="020B0600070205080204" pitchFamily="34" charset="-128"/>
                <a:cs typeface="Geneva" pitchFamily="1" charset="0"/>
              </a:rPr>
              <a:t>2013 ACC/AHA Guideline for the Management of ST-Elevation Myocardial Infarction.</a:t>
            </a:r>
            <a:br>
              <a:rPr lang="en-US" sz="4000" b="1" dirty="0" smtClean="0">
                <a:ea typeface="ＭＳ Ｐゴシック" panose="020B0600070205080204" pitchFamily="34" charset="-128"/>
                <a:cs typeface="Geneva" pitchFamily="1" charset="0"/>
              </a:rPr>
            </a:br>
            <a:r>
              <a:rPr lang="en-US" sz="4000" b="1" dirty="0" smtClean="0">
                <a:ea typeface="ＭＳ Ｐゴシック" panose="020B0600070205080204" pitchFamily="34" charset="-128"/>
                <a:cs typeface="Geneva" pitchFamily="1" charset="0"/>
              </a:rPr>
              <a:t/>
            </a:r>
            <a:br>
              <a:rPr lang="en-US" sz="4000" b="1" dirty="0" smtClean="0">
                <a:ea typeface="ＭＳ Ｐゴシック" panose="020B0600070205080204" pitchFamily="34" charset="-128"/>
                <a:cs typeface="Geneva" pitchFamily="1" charset="0"/>
              </a:rPr>
            </a:br>
            <a:r>
              <a:rPr lang="en-US" altLang="en-US" sz="4000" b="1" dirty="0" smtClean="0">
                <a:solidFill>
                  <a:schemeClr val="accent2"/>
                </a:solidFill>
                <a:ea typeface="MS PGothic" pitchFamily="34" charset="-128"/>
              </a:rPr>
              <a:t>2015 </a:t>
            </a:r>
            <a:r>
              <a:rPr lang="en-US" altLang="en-US" sz="4000" b="1" dirty="0">
                <a:solidFill>
                  <a:schemeClr val="accent2"/>
                </a:solidFill>
                <a:ea typeface="MS PGothic" pitchFamily="34" charset="-128"/>
              </a:rPr>
              <a:t>ACC/AHA/SCAI Focused Update on </a:t>
            </a:r>
            <a:r>
              <a:rPr lang="en-US" altLang="en-US" sz="4000" b="1" dirty="0" smtClean="0">
                <a:solidFill>
                  <a:schemeClr val="accent2"/>
                </a:solidFill>
                <a:ea typeface="MS PGothic" pitchFamily="34" charset="-128"/>
              </a:rPr>
              <a:t>Primary </a:t>
            </a:r>
            <a:r>
              <a:rPr lang="en-US" altLang="en-US" sz="4000" b="1" dirty="0">
                <a:solidFill>
                  <a:schemeClr val="accent2"/>
                </a:solidFill>
                <a:ea typeface="MS PGothic" pitchFamily="34" charset="-128"/>
              </a:rPr>
              <a:t>PCI for Patients with </a:t>
            </a:r>
            <a:r>
              <a:rPr lang="en-US" altLang="en-US" sz="4000" b="1" dirty="0" smtClean="0">
                <a:solidFill>
                  <a:schemeClr val="accent2"/>
                </a:solidFill>
                <a:ea typeface="MS PGothic" pitchFamily="34" charset="-128"/>
              </a:rPr>
              <a:t>STEMI.</a:t>
            </a:r>
            <a:br>
              <a:rPr lang="en-US" altLang="en-US" sz="4000" b="1" dirty="0" smtClean="0">
                <a:solidFill>
                  <a:schemeClr val="accent2"/>
                </a:solidFill>
                <a:ea typeface="MS PGothic" pitchFamily="34" charset="-128"/>
              </a:rPr>
            </a:br>
            <a:r>
              <a:rPr lang="en-US" altLang="en-US" sz="4000" b="1" dirty="0" smtClean="0">
                <a:solidFill>
                  <a:schemeClr val="accent2"/>
                </a:solidFill>
                <a:ea typeface="MS PGothic" pitchFamily="34" charset="-128"/>
              </a:rPr>
              <a:t/>
            </a:r>
            <a:br>
              <a:rPr lang="en-US" altLang="en-US" sz="4000" b="1" dirty="0" smtClean="0">
                <a:solidFill>
                  <a:schemeClr val="accent2"/>
                </a:solidFill>
                <a:ea typeface="MS PGothic" pitchFamily="34" charset="-128"/>
              </a:rPr>
            </a:br>
            <a:r>
              <a:rPr lang="en-US" sz="4000" b="1" dirty="0" smtClean="0">
                <a:solidFill>
                  <a:schemeClr val="accent6"/>
                </a:solidFill>
              </a:rPr>
              <a:t>2016 </a:t>
            </a:r>
            <a:r>
              <a:rPr lang="en-US" sz="4000" b="1" dirty="0">
                <a:solidFill>
                  <a:schemeClr val="accent6"/>
                </a:solidFill>
              </a:rPr>
              <a:t>ACC/AHA Guideline Focused Update on Duration of Dual Antiplatelet Therapy in Patients With Coronary Artery Disease</a:t>
            </a:r>
            <a:endParaRPr lang="en-US" sz="3800" b="1" dirty="0" smtClean="0">
              <a:latin typeface="Garamond" panose="02020404030301010803" pitchFamily="18" charset="0"/>
              <a:ea typeface="ＭＳ Ｐゴシック" panose="020B0600070205080204" pitchFamily="34" charset="-128"/>
              <a:cs typeface="Geneva" pitchFamily="1" charset="0"/>
            </a:endParaRPr>
          </a:p>
        </p:txBody>
      </p:sp>
      <p:sp>
        <p:nvSpPr>
          <p:cNvPr id="6147" name="Text Box 3"/>
          <p:cNvSpPr txBox="1">
            <a:spLocks noChangeArrowheads="1"/>
          </p:cNvSpPr>
          <p:nvPr/>
        </p:nvSpPr>
        <p:spPr bwMode="auto">
          <a:xfrm>
            <a:off x="609600" y="4006850"/>
            <a:ext cx="8001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endParaRPr lang="en-US" sz="1200" dirty="0">
              <a:cs typeface="Arial" panose="020B0604020202020204" pitchFamily="34" charset="0"/>
            </a:endParaRPr>
          </a:p>
          <a:p>
            <a:pPr eaLnBrk="1" hangingPunct="1">
              <a:spcBef>
                <a:spcPct val="0"/>
              </a:spcBef>
              <a:buFontTx/>
              <a:buNone/>
            </a:pPr>
            <a:endParaRPr lang="en-US" sz="1800" dirty="0">
              <a:solidFill>
                <a:schemeClr val="accent2"/>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2673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8"/>
          <p:cNvSpPr>
            <a:spLocks noChangeShapeType="1"/>
          </p:cNvSpPr>
          <p:nvPr/>
        </p:nvSpPr>
        <p:spPr bwMode="auto">
          <a:xfrm>
            <a:off x="0" y="1066800"/>
            <a:ext cx="9144000" cy="0"/>
          </a:xfrm>
          <a:prstGeom prst="line">
            <a:avLst/>
          </a:prstGeom>
          <a:noFill/>
          <a:ln w="57150">
            <a:solidFill>
              <a:srgbClr val="FF0000"/>
            </a:solidFill>
            <a:round/>
            <a:headEnd/>
            <a:tailEnd/>
          </a:ln>
        </p:spPr>
        <p:txBody>
          <a:bodyPr wrap="none" anchor="ctr"/>
          <a:lstStyle/>
          <a:p>
            <a:endParaRPr lang="en-US"/>
          </a:p>
        </p:txBody>
      </p:sp>
      <p:grpSp>
        <p:nvGrpSpPr>
          <p:cNvPr id="2" name="Group 9"/>
          <p:cNvGrpSpPr>
            <a:grpSpLocks/>
          </p:cNvGrpSpPr>
          <p:nvPr/>
        </p:nvGrpSpPr>
        <p:grpSpPr bwMode="auto">
          <a:xfrm>
            <a:off x="3343275" y="1317625"/>
            <a:ext cx="2133600" cy="1019175"/>
            <a:chOff x="1727" y="510"/>
            <a:chExt cx="686" cy="336"/>
          </a:xfrm>
        </p:grpSpPr>
        <p:sp>
          <p:nvSpPr>
            <p:cNvPr id="8315" name="Rectangle 10"/>
            <p:cNvSpPr>
              <a:spLocks noChangeArrowheads="1"/>
            </p:cNvSpPr>
            <p:nvPr/>
          </p:nvSpPr>
          <p:spPr bwMode="auto">
            <a:xfrm>
              <a:off x="2339" y="721"/>
              <a:ext cx="28" cy="101"/>
            </a:xfrm>
            <a:prstGeom prst="rect">
              <a:avLst/>
            </a:prstGeom>
            <a:solidFill>
              <a:srgbClr val="000000"/>
            </a:solidFill>
            <a:ln w="9525">
              <a:noFill/>
              <a:miter lim="800000"/>
              <a:headEnd/>
              <a:tailEnd/>
            </a:ln>
          </p:spPr>
          <p:txBody>
            <a:bodyPr/>
            <a:lstStyle/>
            <a:p>
              <a:endParaRPr lang="en-US"/>
            </a:p>
          </p:txBody>
        </p:sp>
        <p:sp>
          <p:nvSpPr>
            <p:cNvPr id="8316" name="Oval 11"/>
            <p:cNvSpPr>
              <a:spLocks noChangeArrowheads="1"/>
            </p:cNvSpPr>
            <p:nvPr/>
          </p:nvSpPr>
          <p:spPr bwMode="auto">
            <a:xfrm>
              <a:off x="2329" y="721"/>
              <a:ext cx="69" cy="101"/>
            </a:xfrm>
            <a:prstGeom prst="ellipse">
              <a:avLst/>
            </a:prstGeom>
            <a:solidFill>
              <a:srgbClr val="000000"/>
            </a:solidFill>
            <a:ln w="9525">
              <a:noFill/>
              <a:round/>
              <a:headEnd/>
              <a:tailEnd/>
            </a:ln>
          </p:spPr>
          <p:txBody>
            <a:bodyPr/>
            <a:lstStyle/>
            <a:p>
              <a:endParaRPr lang="en-US"/>
            </a:p>
          </p:txBody>
        </p:sp>
        <p:sp>
          <p:nvSpPr>
            <p:cNvPr id="8317" name="Oval 12"/>
            <p:cNvSpPr>
              <a:spLocks noChangeArrowheads="1"/>
            </p:cNvSpPr>
            <p:nvPr/>
          </p:nvSpPr>
          <p:spPr bwMode="auto">
            <a:xfrm>
              <a:off x="2308" y="721"/>
              <a:ext cx="69" cy="101"/>
            </a:xfrm>
            <a:prstGeom prst="ellipse">
              <a:avLst/>
            </a:prstGeom>
            <a:solidFill>
              <a:srgbClr val="000000"/>
            </a:solidFill>
            <a:ln w="9525">
              <a:noFill/>
              <a:round/>
              <a:headEnd/>
              <a:tailEnd/>
            </a:ln>
          </p:spPr>
          <p:txBody>
            <a:bodyPr/>
            <a:lstStyle/>
            <a:p>
              <a:endParaRPr lang="en-US"/>
            </a:p>
          </p:txBody>
        </p:sp>
        <p:sp>
          <p:nvSpPr>
            <p:cNvPr id="8318" name="Freeform 13"/>
            <p:cNvSpPr>
              <a:spLocks/>
            </p:cNvSpPr>
            <p:nvPr/>
          </p:nvSpPr>
          <p:spPr bwMode="auto">
            <a:xfrm>
              <a:off x="2106" y="722"/>
              <a:ext cx="88" cy="55"/>
            </a:xfrm>
            <a:custGeom>
              <a:avLst/>
              <a:gdLst>
                <a:gd name="T0" fmla="*/ 122 w 176"/>
                <a:gd name="T1" fmla="*/ 8 h 110"/>
                <a:gd name="T2" fmla="*/ 70 w 176"/>
                <a:gd name="T3" fmla="*/ 0 h 110"/>
                <a:gd name="T4" fmla="*/ 45 w 176"/>
                <a:gd name="T5" fmla="*/ 3 h 110"/>
                <a:gd name="T6" fmla="*/ 34 w 176"/>
                <a:gd name="T7" fmla="*/ 11 h 110"/>
                <a:gd name="T8" fmla="*/ 17 w 176"/>
                <a:gd name="T9" fmla="*/ 35 h 110"/>
                <a:gd name="T10" fmla="*/ 9 w 176"/>
                <a:gd name="T11" fmla="*/ 42 h 110"/>
                <a:gd name="T12" fmla="*/ 4 w 176"/>
                <a:gd name="T13" fmla="*/ 61 h 110"/>
                <a:gd name="T14" fmla="*/ 0 w 176"/>
                <a:gd name="T15" fmla="*/ 110 h 110"/>
                <a:gd name="T16" fmla="*/ 176 w 176"/>
                <a:gd name="T17" fmla="*/ 82 h 110"/>
                <a:gd name="T18" fmla="*/ 166 w 176"/>
                <a:gd name="T19" fmla="*/ 46 h 110"/>
                <a:gd name="T20" fmla="*/ 155 w 176"/>
                <a:gd name="T21" fmla="*/ 28 h 110"/>
                <a:gd name="T22" fmla="*/ 140 w 176"/>
                <a:gd name="T23" fmla="*/ 15 h 110"/>
                <a:gd name="T24" fmla="*/ 122 w 176"/>
                <a:gd name="T25" fmla="*/ 8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110"/>
                <a:gd name="T41" fmla="*/ 176 w 176"/>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110">
                  <a:moveTo>
                    <a:pt x="122" y="8"/>
                  </a:moveTo>
                  <a:lnTo>
                    <a:pt x="70" y="0"/>
                  </a:lnTo>
                  <a:lnTo>
                    <a:pt x="45" y="3"/>
                  </a:lnTo>
                  <a:lnTo>
                    <a:pt x="34" y="11"/>
                  </a:lnTo>
                  <a:lnTo>
                    <a:pt x="17" y="35"/>
                  </a:lnTo>
                  <a:lnTo>
                    <a:pt x="9" y="42"/>
                  </a:lnTo>
                  <a:lnTo>
                    <a:pt x="4" y="61"/>
                  </a:lnTo>
                  <a:lnTo>
                    <a:pt x="0" y="110"/>
                  </a:lnTo>
                  <a:lnTo>
                    <a:pt x="176" y="82"/>
                  </a:lnTo>
                  <a:lnTo>
                    <a:pt x="166" y="46"/>
                  </a:lnTo>
                  <a:lnTo>
                    <a:pt x="155" y="28"/>
                  </a:lnTo>
                  <a:lnTo>
                    <a:pt x="140" y="15"/>
                  </a:lnTo>
                  <a:lnTo>
                    <a:pt x="122" y="8"/>
                  </a:lnTo>
                  <a:close/>
                </a:path>
              </a:pathLst>
            </a:custGeom>
            <a:solidFill>
              <a:srgbClr val="000000"/>
            </a:solidFill>
            <a:ln w="3175">
              <a:solidFill>
                <a:srgbClr val="000000"/>
              </a:solidFill>
              <a:round/>
              <a:headEnd/>
              <a:tailEnd/>
            </a:ln>
          </p:spPr>
          <p:txBody>
            <a:bodyPr/>
            <a:lstStyle/>
            <a:p>
              <a:endParaRPr lang="en-US"/>
            </a:p>
          </p:txBody>
        </p:sp>
        <p:sp>
          <p:nvSpPr>
            <p:cNvPr id="8319" name="Oval 14"/>
            <p:cNvSpPr>
              <a:spLocks noChangeArrowheads="1"/>
            </p:cNvSpPr>
            <p:nvPr/>
          </p:nvSpPr>
          <p:spPr bwMode="auto">
            <a:xfrm>
              <a:off x="2146" y="741"/>
              <a:ext cx="70" cy="104"/>
            </a:xfrm>
            <a:prstGeom prst="ellipse">
              <a:avLst/>
            </a:prstGeom>
            <a:solidFill>
              <a:srgbClr val="000000"/>
            </a:solidFill>
            <a:ln w="9525">
              <a:noFill/>
              <a:round/>
              <a:headEnd/>
              <a:tailEnd/>
            </a:ln>
          </p:spPr>
          <p:txBody>
            <a:bodyPr/>
            <a:lstStyle/>
            <a:p>
              <a:endParaRPr lang="en-US"/>
            </a:p>
          </p:txBody>
        </p:sp>
        <p:sp>
          <p:nvSpPr>
            <p:cNvPr id="8320" name="Rectangle 15"/>
            <p:cNvSpPr>
              <a:spLocks noChangeArrowheads="1"/>
            </p:cNvSpPr>
            <p:nvPr/>
          </p:nvSpPr>
          <p:spPr bwMode="auto">
            <a:xfrm>
              <a:off x="2150" y="741"/>
              <a:ext cx="31" cy="105"/>
            </a:xfrm>
            <a:prstGeom prst="rect">
              <a:avLst/>
            </a:prstGeom>
            <a:solidFill>
              <a:srgbClr val="000000"/>
            </a:solidFill>
            <a:ln w="9525">
              <a:noFill/>
              <a:miter lim="800000"/>
              <a:headEnd/>
              <a:tailEnd/>
            </a:ln>
          </p:spPr>
          <p:txBody>
            <a:bodyPr/>
            <a:lstStyle/>
            <a:p>
              <a:endParaRPr lang="en-US"/>
            </a:p>
          </p:txBody>
        </p:sp>
        <p:sp>
          <p:nvSpPr>
            <p:cNvPr id="8321" name="Oval 16"/>
            <p:cNvSpPr>
              <a:spLocks noChangeArrowheads="1"/>
            </p:cNvSpPr>
            <p:nvPr/>
          </p:nvSpPr>
          <p:spPr bwMode="auto">
            <a:xfrm>
              <a:off x="2117" y="741"/>
              <a:ext cx="70" cy="104"/>
            </a:xfrm>
            <a:prstGeom prst="ellipse">
              <a:avLst/>
            </a:prstGeom>
            <a:solidFill>
              <a:srgbClr val="000000"/>
            </a:solidFill>
            <a:ln w="9525">
              <a:noFill/>
              <a:round/>
              <a:headEnd/>
              <a:tailEnd/>
            </a:ln>
          </p:spPr>
          <p:txBody>
            <a:bodyPr/>
            <a:lstStyle/>
            <a:p>
              <a:endParaRPr lang="en-US"/>
            </a:p>
          </p:txBody>
        </p:sp>
        <p:sp>
          <p:nvSpPr>
            <p:cNvPr id="8322" name="Oval 17"/>
            <p:cNvSpPr>
              <a:spLocks noChangeArrowheads="1"/>
            </p:cNvSpPr>
            <p:nvPr/>
          </p:nvSpPr>
          <p:spPr bwMode="auto">
            <a:xfrm>
              <a:off x="2133" y="766"/>
              <a:ext cx="36" cy="55"/>
            </a:xfrm>
            <a:prstGeom prst="ellipse">
              <a:avLst/>
            </a:prstGeom>
            <a:solidFill>
              <a:srgbClr val="C0C0C0"/>
            </a:solidFill>
            <a:ln w="3175">
              <a:solidFill>
                <a:srgbClr val="000000"/>
              </a:solidFill>
              <a:round/>
              <a:headEnd/>
              <a:tailEnd/>
            </a:ln>
          </p:spPr>
          <p:txBody>
            <a:bodyPr/>
            <a:lstStyle/>
            <a:p>
              <a:endParaRPr lang="en-US"/>
            </a:p>
          </p:txBody>
        </p:sp>
        <p:sp>
          <p:nvSpPr>
            <p:cNvPr id="8323" name="Oval 18"/>
            <p:cNvSpPr>
              <a:spLocks noChangeArrowheads="1"/>
            </p:cNvSpPr>
            <p:nvPr/>
          </p:nvSpPr>
          <p:spPr bwMode="auto">
            <a:xfrm>
              <a:off x="2135" y="766"/>
              <a:ext cx="34" cy="54"/>
            </a:xfrm>
            <a:prstGeom prst="ellipse">
              <a:avLst/>
            </a:prstGeom>
            <a:solidFill>
              <a:srgbClr val="808080"/>
            </a:solidFill>
            <a:ln w="3175">
              <a:solidFill>
                <a:srgbClr val="C0C0C0"/>
              </a:solidFill>
              <a:round/>
              <a:headEnd/>
              <a:tailEnd/>
            </a:ln>
          </p:spPr>
          <p:txBody>
            <a:bodyPr/>
            <a:lstStyle/>
            <a:p>
              <a:endParaRPr lang="en-US"/>
            </a:p>
          </p:txBody>
        </p:sp>
        <p:sp>
          <p:nvSpPr>
            <p:cNvPr id="8324" name="Oval 19"/>
            <p:cNvSpPr>
              <a:spLocks noChangeArrowheads="1"/>
            </p:cNvSpPr>
            <p:nvPr/>
          </p:nvSpPr>
          <p:spPr bwMode="auto">
            <a:xfrm>
              <a:off x="2139" y="773"/>
              <a:ext cx="25" cy="41"/>
            </a:xfrm>
            <a:prstGeom prst="ellipse">
              <a:avLst/>
            </a:prstGeom>
            <a:solidFill>
              <a:srgbClr val="C0C0C0"/>
            </a:solidFill>
            <a:ln w="9525">
              <a:noFill/>
              <a:round/>
              <a:headEnd/>
              <a:tailEnd/>
            </a:ln>
          </p:spPr>
          <p:txBody>
            <a:bodyPr/>
            <a:lstStyle/>
            <a:p>
              <a:endParaRPr lang="en-US"/>
            </a:p>
          </p:txBody>
        </p:sp>
        <p:sp>
          <p:nvSpPr>
            <p:cNvPr id="8325" name="Freeform 20"/>
            <p:cNvSpPr>
              <a:spLocks/>
            </p:cNvSpPr>
            <p:nvPr/>
          </p:nvSpPr>
          <p:spPr bwMode="auto">
            <a:xfrm>
              <a:off x="1802" y="688"/>
              <a:ext cx="69" cy="87"/>
            </a:xfrm>
            <a:custGeom>
              <a:avLst/>
              <a:gdLst>
                <a:gd name="T0" fmla="*/ 12 w 140"/>
                <a:gd name="T1" fmla="*/ 13 h 176"/>
                <a:gd name="T2" fmla="*/ 6 w 140"/>
                <a:gd name="T3" fmla="*/ 151 h 176"/>
                <a:gd name="T4" fmla="*/ 2 w 140"/>
                <a:gd name="T5" fmla="*/ 167 h 176"/>
                <a:gd name="T6" fmla="*/ 0 w 140"/>
                <a:gd name="T7" fmla="*/ 176 h 176"/>
                <a:gd name="T8" fmla="*/ 87 w 140"/>
                <a:gd name="T9" fmla="*/ 141 h 176"/>
                <a:gd name="T10" fmla="*/ 140 w 140"/>
                <a:gd name="T11" fmla="*/ 110 h 176"/>
                <a:gd name="T12" fmla="*/ 140 w 140"/>
                <a:gd name="T13" fmla="*/ 66 h 176"/>
                <a:gd name="T14" fmla="*/ 133 w 140"/>
                <a:gd name="T15" fmla="*/ 0 h 176"/>
                <a:gd name="T16" fmla="*/ 12 w 140"/>
                <a:gd name="T17" fmla="*/ 13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0"/>
                <a:gd name="T28" fmla="*/ 0 h 176"/>
                <a:gd name="T29" fmla="*/ 140 w 140"/>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0" h="176">
                  <a:moveTo>
                    <a:pt x="12" y="13"/>
                  </a:moveTo>
                  <a:lnTo>
                    <a:pt x="6" y="151"/>
                  </a:lnTo>
                  <a:lnTo>
                    <a:pt x="2" y="167"/>
                  </a:lnTo>
                  <a:lnTo>
                    <a:pt x="0" y="176"/>
                  </a:lnTo>
                  <a:lnTo>
                    <a:pt x="87" y="141"/>
                  </a:lnTo>
                  <a:lnTo>
                    <a:pt x="140" y="110"/>
                  </a:lnTo>
                  <a:lnTo>
                    <a:pt x="140" y="66"/>
                  </a:lnTo>
                  <a:lnTo>
                    <a:pt x="133" y="0"/>
                  </a:lnTo>
                  <a:lnTo>
                    <a:pt x="12" y="13"/>
                  </a:lnTo>
                  <a:close/>
                </a:path>
              </a:pathLst>
            </a:custGeom>
            <a:solidFill>
              <a:srgbClr val="000000"/>
            </a:solidFill>
            <a:ln w="3175">
              <a:solidFill>
                <a:srgbClr val="000000"/>
              </a:solidFill>
              <a:round/>
              <a:headEnd/>
              <a:tailEnd/>
            </a:ln>
          </p:spPr>
          <p:txBody>
            <a:bodyPr/>
            <a:lstStyle/>
            <a:p>
              <a:endParaRPr lang="en-US"/>
            </a:p>
          </p:txBody>
        </p:sp>
        <p:sp>
          <p:nvSpPr>
            <p:cNvPr id="8326" name="Oval 21"/>
            <p:cNvSpPr>
              <a:spLocks noChangeArrowheads="1"/>
            </p:cNvSpPr>
            <p:nvPr/>
          </p:nvSpPr>
          <p:spPr bwMode="auto">
            <a:xfrm>
              <a:off x="1837" y="709"/>
              <a:ext cx="55" cy="87"/>
            </a:xfrm>
            <a:prstGeom prst="ellipse">
              <a:avLst/>
            </a:prstGeom>
            <a:solidFill>
              <a:srgbClr val="000000"/>
            </a:solidFill>
            <a:ln w="9525">
              <a:noFill/>
              <a:round/>
              <a:headEnd/>
              <a:tailEnd/>
            </a:ln>
          </p:spPr>
          <p:txBody>
            <a:bodyPr/>
            <a:lstStyle/>
            <a:p>
              <a:endParaRPr lang="en-US"/>
            </a:p>
          </p:txBody>
        </p:sp>
        <p:sp>
          <p:nvSpPr>
            <p:cNvPr id="8327" name="Rectangle 22"/>
            <p:cNvSpPr>
              <a:spLocks noChangeArrowheads="1"/>
            </p:cNvSpPr>
            <p:nvPr/>
          </p:nvSpPr>
          <p:spPr bwMode="auto">
            <a:xfrm>
              <a:off x="1837" y="708"/>
              <a:ext cx="29" cy="89"/>
            </a:xfrm>
            <a:prstGeom prst="rect">
              <a:avLst/>
            </a:prstGeom>
            <a:solidFill>
              <a:srgbClr val="000000"/>
            </a:solidFill>
            <a:ln w="9525">
              <a:noFill/>
              <a:miter lim="800000"/>
              <a:headEnd/>
              <a:tailEnd/>
            </a:ln>
          </p:spPr>
          <p:txBody>
            <a:bodyPr/>
            <a:lstStyle/>
            <a:p>
              <a:endParaRPr lang="en-US"/>
            </a:p>
          </p:txBody>
        </p:sp>
        <p:sp>
          <p:nvSpPr>
            <p:cNvPr id="8328" name="Oval 23"/>
            <p:cNvSpPr>
              <a:spLocks noChangeArrowheads="1"/>
            </p:cNvSpPr>
            <p:nvPr/>
          </p:nvSpPr>
          <p:spPr bwMode="auto">
            <a:xfrm>
              <a:off x="1807" y="709"/>
              <a:ext cx="55" cy="87"/>
            </a:xfrm>
            <a:prstGeom prst="ellipse">
              <a:avLst/>
            </a:prstGeom>
            <a:solidFill>
              <a:srgbClr val="000000"/>
            </a:solidFill>
            <a:ln w="9525">
              <a:noFill/>
              <a:round/>
              <a:headEnd/>
              <a:tailEnd/>
            </a:ln>
          </p:spPr>
          <p:txBody>
            <a:bodyPr/>
            <a:lstStyle/>
            <a:p>
              <a:endParaRPr lang="en-US"/>
            </a:p>
          </p:txBody>
        </p:sp>
        <p:sp>
          <p:nvSpPr>
            <p:cNvPr id="8329" name="Oval 24"/>
            <p:cNvSpPr>
              <a:spLocks noChangeArrowheads="1"/>
            </p:cNvSpPr>
            <p:nvPr/>
          </p:nvSpPr>
          <p:spPr bwMode="auto">
            <a:xfrm>
              <a:off x="1819" y="728"/>
              <a:ext cx="30" cy="49"/>
            </a:xfrm>
            <a:prstGeom prst="ellipse">
              <a:avLst/>
            </a:prstGeom>
            <a:solidFill>
              <a:srgbClr val="808080"/>
            </a:solidFill>
            <a:ln w="3175">
              <a:solidFill>
                <a:srgbClr val="C0C0C0"/>
              </a:solidFill>
              <a:round/>
              <a:headEnd/>
              <a:tailEnd/>
            </a:ln>
          </p:spPr>
          <p:txBody>
            <a:bodyPr/>
            <a:lstStyle/>
            <a:p>
              <a:endParaRPr lang="en-US"/>
            </a:p>
          </p:txBody>
        </p:sp>
        <p:sp>
          <p:nvSpPr>
            <p:cNvPr id="8330" name="Oval 25"/>
            <p:cNvSpPr>
              <a:spLocks noChangeArrowheads="1"/>
            </p:cNvSpPr>
            <p:nvPr/>
          </p:nvSpPr>
          <p:spPr bwMode="auto">
            <a:xfrm>
              <a:off x="1822" y="733"/>
              <a:ext cx="22" cy="37"/>
            </a:xfrm>
            <a:prstGeom prst="ellipse">
              <a:avLst/>
            </a:prstGeom>
            <a:solidFill>
              <a:srgbClr val="C0C0C0"/>
            </a:solidFill>
            <a:ln w="9525">
              <a:noFill/>
              <a:round/>
              <a:headEnd/>
              <a:tailEnd/>
            </a:ln>
          </p:spPr>
          <p:txBody>
            <a:bodyPr/>
            <a:lstStyle/>
            <a:p>
              <a:endParaRPr lang="en-US"/>
            </a:p>
          </p:txBody>
        </p:sp>
        <p:sp>
          <p:nvSpPr>
            <p:cNvPr id="8331" name="Freeform 26"/>
            <p:cNvSpPr>
              <a:spLocks/>
            </p:cNvSpPr>
            <p:nvPr/>
          </p:nvSpPr>
          <p:spPr bwMode="auto">
            <a:xfrm>
              <a:off x="2123" y="669"/>
              <a:ext cx="284" cy="97"/>
            </a:xfrm>
            <a:custGeom>
              <a:avLst/>
              <a:gdLst>
                <a:gd name="T0" fmla="*/ 185 w 568"/>
                <a:gd name="T1" fmla="*/ 54 h 195"/>
                <a:gd name="T2" fmla="*/ 568 w 568"/>
                <a:gd name="T3" fmla="*/ 27 h 195"/>
                <a:gd name="T4" fmla="*/ 568 w 568"/>
                <a:gd name="T5" fmla="*/ 121 h 195"/>
                <a:gd name="T6" fmla="*/ 563 w 568"/>
                <a:gd name="T7" fmla="*/ 131 h 195"/>
                <a:gd name="T8" fmla="*/ 556 w 568"/>
                <a:gd name="T9" fmla="*/ 135 h 195"/>
                <a:gd name="T10" fmla="*/ 557 w 568"/>
                <a:gd name="T11" fmla="*/ 149 h 195"/>
                <a:gd name="T12" fmla="*/ 496 w 568"/>
                <a:gd name="T13" fmla="*/ 157 h 195"/>
                <a:gd name="T14" fmla="*/ 398 w 568"/>
                <a:gd name="T15" fmla="*/ 171 h 195"/>
                <a:gd name="T16" fmla="*/ 295 w 568"/>
                <a:gd name="T17" fmla="*/ 185 h 195"/>
                <a:gd name="T18" fmla="*/ 267 w 568"/>
                <a:gd name="T19" fmla="*/ 188 h 195"/>
                <a:gd name="T20" fmla="*/ 241 w 568"/>
                <a:gd name="T21" fmla="*/ 192 h 195"/>
                <a:gd name="T22" fmla="*/ 219 w 568"/>
                <a:gd name="T23" fmla="*/ 195 h 195"/>
                <a:gd name="T24" fmla="*/ 188 w 568"/>
                <a:gd name="T25" fmla="*/ 195 h 195"/>
                <a:gd name="T26" fmla="*/ 163 w 568"/>
                <a:gd name="T27" fmla="*/ 195 h 195"/>
                <a:gd name="T28" fmla="*/ 157 w 568"/>
                <a:gd name="T29" fmla="*/ 193 h 195"/>
                <a:gd name="T30" fmla="*/ 149 w 568"/>
                <a:gd name="T31" fmla="*/ 172 h 195"/>
                <a:gd name="T32" fmla="*/ 135 w 568"/>
                <a:gd name="T33" fmla="*/ 149 h 195"/>
                <a:gd name="T34" fmla="*/ 121 w 568"/>
                <a:gd name="T35" fmla="*/ 136 h 195"/>
                <a:gd name="T36" fmla="*/ 94 w 568"/>
                <a:gd name="T37" fmla="*/ 128 h 195"/>
                <a:gd name="T38" fmla="*/ 55 w 568"/>
                <a:gd name="T39" fmla="*/ 122 h 195"/>
                <a:gd name="T40" fmla="*/ 26 w 568"/>
                <a:gd name="T41" fmla="*/ 122 h 195"/>
                <a:gd name="T42" fmla="*/ 15 w 568"/>
                <a:gd name="T43" fmla="*/ 131 h 195"/>
                <a:gd name="T44" fmla="*/ 7 w 568"/>
                <a:gd name="T45" fmla="*/ 142 h 195"/>
                <a:gd name="T46" fmla="*/ 0 w 568"/>
                <a:gd name="T47" fmla="*/ 156 h 195"/>
                <a:gd name="T48" fmla="*/ 0 w 568"/>
                <a:gd name="T49" fmla="*/ 0 h 195"/>
                <a:gd name="T50" fmla="*/ 143 w 568"/>
                <a:gd name="T51" fmla="*/ 19 h 195"/>
                <a:gd name="T52" fmla="*/ 160 w 568"/>
                <a:gd name="T53" fmla="*/ 25 h 195"/>
                <a:gd name="T54" fmla="*/ 185 w 568"/>
                <a:gd name="T55" fmla="*/ 54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68"/>
                <a:gd name="T85" fmla="*/ 0 h 195"/>
                <a:gd name="T86" fmla="*/ 568 w 5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68" h="195">
                  <a:moveTo>
                    <a:pt x="185" y="54"/>
                  </a:moveTo>
                  <a:lnTo>
                    <a:pt x="568" y="27"/>
                  </a:lnTo>
                  <a:lnTo>
                    <a:pt x="568" y="121"/>
                  </a:lnTo>
                  <a:lnTo>
                    <a:pt x="563" y="131"/>
                  </a:lnTo>
                  <a:lnTo>
                    <a:pt x="556" y="135"/>
                  </a:lnTo>
                  <a:lnTo>
                    <a:pt x="557" y="149"/>
                  </a:lnTo>
                  <a:lnTo>
                    <a:pt x="496" y="157"/>
                  </a:lnTo>
                  <a:lnTo>
                    <a:pt x="398" y="171"/>
                  </a:lnTo>
                  <a:lnTo>
                    <a:pt x="295" y="185"/>
                  </a:lnTo>
                  <a:lnTo>
                    <a:pt x="267" y="188"/>
                  </a:lnTo>
                  <a:lnTo>
                    <a:pt x="241" y="192"/>
                  </a:lnTo>
                  <a:lnTo>
                    <a:pt x="219" y="195"/>
                  </a:lnTo>
                  <a:lnTo>
                    <a:pt x="188" y="195"/>
                  </a:lnTo>
                  <a:lnTo>
                    <a:pt x="163" y="195"/>
                  </a:lnTo>
                  <a:lnTo>
                    <a:pt x="157" y="193"/>
                  </a:lnTo>
                  <a:lnTo>
                    <a:pt x="149" y="172"/>
                  </a:lnTo>
                  <a:lnTo>
                    <a:pt x="135" y="149"/>
                  </a:lnTo>
                  <a:lnTo>
                    <a:pt x="121" y="136"/>
                  </a:lnTo>
                  <a:lnTo>
                    <a:pt x="94" y="128"/>
                  </a:lnTo>
                  <a:lnTo>
                    <a:pt x="55" y="122"/>
                  </a:lnTo>
                  <a:lnTo>
                    <a:pt x="26" y="122"/>
                  </a:lnTo>
                  <a:lnTo>
                    <a:pt x="15" y="131"/>
                  </a:lnTo>
                  <a:lnTo>
                    <a:pt x="7" y="142"/>
                  </a:lnTo>
                  <a:lnTo>
                    <a:pt x="0" y="156"/>
                  </a:lnTo>
                  <a:lnTo>
                    <a:pt x="0" y="0"/>
                  </a:lnTo>
                  <a:lnTo>
                    <a:pt x="143" y="19"/>
                  </a:lnTo>
                  <a:lnTo>
                    <a:pt x="160" y="25"/>
                  </a:lnTo>
                  <a:lnTo>
                    <a:pt x="185" y="54"/>
                  </a:lnTo>
                  <a:close/>
                </a:path>
              </a:pathLst>
            </a:custGeom>
            <a:solidFill>
              <a:srgbClr val="FFFFFF"/>
            </a:solidFill>
            <a:ln w="3175">
              <a:solidFill>
                <a:srgbClr val="000000"/>
              </a:solidFill>
              <a:round/>
              <a:headEnd/>
              <a:tailEnd/>
            </a:ln>
          </p:spPr>
          <p:txBody>
            <a:bodyPr/>
            <a:lstStyle/>
            <a:p>
              <a:endParaRPr lang="en-US"/>
            </a:p>
          </p:txBody>
        </p:sp>
        <p:sp>
          <p:nvSpPr>
            <p:cNvPr id="8332" name="Freeform 27"/>
            <p:cNvSpPr>
              <a:spLocks/>
            </p:cNvSpPr>
            <p:nvPr/>
          </p:nvSpPr>
          <p:spPr bwMode="auto">
            <a:xfrm>
              <a:off x="1768" y="516"/>
              <a:ext cx="468" cy="20"/>
            </a:xfrm>
            <a:custGeom>
              <a:avLst/>
              <a:gdLst>
                <a:gd name="T0" fmla="*/ 0 w 934"/>
                <a:gd name="T1" fmla="*/ 3 h 41"/>
                <a:gd name="T2" fmla="*/ 372 w 934"/>
                <a:gd name="T3" fmla="*/ 16 h 41"/>
                <a:gd name="T4" fmla="*/ 576 w 934"/>
                <a:gd name="T5" fmla="*/ 34 h 41"/>
                <a:gd name="T6" fmla="*/ 596 w 934"/>
                <a:gd name="T7" fmla="*/ 38 h 41"/>
                <a:gd name="T8" fmla="*/ 618 w 934"/>
                <a:gd name="T9" fmla="*/ 41 h 41"/>
                <a:gd name="T10" fmla="*/ 934 w 934"/>
                <a:gd name="T11" fmla="*/ 39 h 41"/>
                <a:gd name="T12" fmla="*/ 898 w 934"/>
                <a:gd name="T13" fmla="*/ 34 h 41"/>
                <a:gd name="T14" fmla="*/ 742 w 934"/>
                <a:gd name="T15" fmla="*/ 16 h 41"/>
                <a:gd name="T16" fmla="*/ 214 w 934"/>
                <a:gd name="T17" fmla="*/ 0 h 41"/>
                <a:gd name="T18" fmla="*/ 0 w 934"/>
                <a:gd name="T19" fmla="*/ 3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4"/>
                <a:gd name="T31" fmla="*/ 0 h 41"/>
                <a:gd name="T32" fmla="*/ 934 w 934"/>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4" h="41">
                  <a:moveTo>
                    <a:pt x="0" y="3"/>
                  </a:moveTo>
                  <a:lnTo>
                    <a:pt x="372" y="16"/>
                  </a:lnTo>
                  <a:lnTo>
                    <a:pt x="576" y="34"/>
                  </a:lnTo>
                  <a:lnTo>
                    <a:pt x="596" y="38"/>
                  </a:lnTo>
                  <a:lnTo>
                    <a:pt x="618" y="41"/>
                  </a:lnTo>
                  <a:lnTo>
                    <a:pt x="934" y="39"/>
                  </a:lnTo>
                  <a:lnTo>
                    <a:pt x="898" y="34"/>
                  </a:lnTo>
                  <a:lnTo>
                    <a:pt x="742" y="16"/>
                  </a:lnTo>
                  <a:lnTo>
                    <a:pt x="214" y="0"/>
                  </a:lnTo>
                  <a:lnTo>
                    <a:pt x="0" y="3"/>
                  </a:lnTo>
                  <a:close/>
                </a:path>
              </a:pathLst>
            </a:custGeom>
            <a:solidFill>
              <a:srgbClr val="FFFFFF"/>
            </a:solidFill>
            <a:ln w="3175">
              <a:solidFill>
                <a:srgbClr val="000000"/>
              </a:solidFill>
              <a:round/>
              <a:headEnd/>
              <a:tailEnd/>
            </a:ln>
          </p:spPr>
          <p:txBody>
            <a:bodyPr/>
            <a:lstStyle/>
            <a:p>
              <a:endParaRPr lang="en-US"/>
            </a:p>
          </p:txBody>
        </p:sp>
        <p:sp>
          <p:nvSpPr>
            <p:cNvPr id="8333" name="Freeform 28"/>
            <p:cNvSpPr>
              <a:spLocks/>
            </p:cNvSpPr>
            <p:nvPr/>
          </p:nvSpPr>
          <p:spPr bwMode="auto">
            <a:xfrm>
              <a:off x="2206" y="759"/>
              <a:ext cx="207" cy="39"/>
            </a:xfrm>
            <a:custGeom>
              <a:avLst/>
              <a:gdLst>
                <a:gd name="T0" fmla="*/ 10 w 412"/>
                <a:gd name="T1" fmla="*/ 77 h 80"/>
                <a:gd name="T2" fmla="*/ 65 w 412"/>
                <a:gd name="T3" fmla="*/ 80 h 80"/>
                <a:gd name="T4" fmla="*/ 221 w 412"/>
                <a:gd name="T5" fmla="*/ 62 h 80"/>
                <a:gd name="T6" fmla="*/ 357 w 412"/>
                <a:gd name="T7" fmla="*/ 36 h 80"/>
                <a:gd name="T8" fmla="*/ 390 w 412"/>
                <a:gd name="T9" fmla="*/ 27 h 80"/>
                <a:gd name="T10" fmla="*/ 410 w 412"/>
                <a:gd name="T11" fmla="*/ 11 h 80"/>
                <a:gd name="T12" fmla="*/ 412 w 412"/>
                <a:gd name="T13" fmla="*/ 0 h 80"/>
                <a:gd name="T14" fmla="*/ 0 w 412"/>
                <a:gd name="T15" fmla="*/ 59 h 80"/>
                <a:gd name="T16" fmla="*/ 10 w 412"/>
                <a:gd name="T17" fmla="*/ 7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2"/>
                <a:gd name="T28" fmla="*/ 0 h 80"/>
                <a:gd name="T29" fmla="*/ 412 w 41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2" h="80">
                  <a:moveTo>
                    <a:pt x="10" y="77"/>
                  </a:moveTo>
                  <a:lnTo>
                    <a:pt x="65" y="80"/>
                  </a:lnTo>
                  <a:lnTo>
                    <a:pt x="221" y="62"/>
                  </a:lnTo>
                  <a:lnTo>
                    <a:pt x="357" y="36"/>
                  </a:lnTo>
                  <a:lnTo>
                    <a:pt x="390" y="27"/>
                  </a:lnTo>
                  <a:lnTo>
                    <a:pt x="410" y="11"/>
                  </a:lnTo>
                  <a:lnTo>
                    <a:pt x="412" y="0"/>
                  </a:lnTo>
                  <a:lnTo>
                    <a:pt x="0" y="59"/>
                  </a:lnTo>
                  <a:lnTo>
                    <a:pt x="10" y="77"/>
                  </a:lnTo>
                  <a:close/>
                </a:path>
              </a:pathLst>
            </a:custGeom>
            <a:solidFill>
              <a:srgbClr val="000000"/>
            </a:solidFill>
            <a:ln w="3175">
              <a:solidFill>
                <a:srgbClr val="000000"/>
              </a:solidFill>
              <a:round/>
              <a:headEnd/>
              <a:tailEnd/>
            </a:ln>
          </p:spPr>
          <p:txBody>
            <a:bodyPr/>
            <a:lstStyle/>
            <a:p>
              <a:endParaRPr lang="en-US"/>
            </a:p>
          </p:txBody>
        </p:sp>
        <p:sp>
          <p:nvSpPr>
            <p:cNvPr id="8334" name="Freeform 29"/>
            <p:cNvSpPr>
              <a:spLocks/>
            </p:cNvSpPr>
            <p:nvPr/>
          </p:nvSpPr>
          <p:spPr bwMode="auto">
            <a:xfrm>
              <a:off x="2027" y="657"/>
              <a:ext cx="96" cy="126"/>
            </a:xfrm>
            <a:custGeom>
              <a:avLst/>
              <a:gdLst>
                <a:gd name="T0" fmla="*/ 0 w 193"/>
                <a:gd name="T1" fmla="*/ 0 h 252"/>
                <a:gd name="T2" fmla="*/ 193 w 193"/>
                <a:gd name="T3" fmla="*/ 24 h 252"/>
                <a:gd name="T4" fmla="*/ 193 w 193"/>
                <a:gd name="T5" fmla="*/ 175 h 252"/>
                <a:gd name="T6" fmla="*/ 183 w 193"/>
                <a:gd name="T7" fmla="*/ 188 h 252"/>
                <a:gd name="T8" fmla="*/ 177 w 193"/>
                <a:gd name="T9" fmla="*/ 200 h 252"/>
                <a:gd name="T10" fmla="*/ 176 w 193"/>
                <a:gd name="T11" fmla="*/ 214 h 252"/>
                <a:gd name="T12" fmla="*/ 176 w 193"/>
                <a:gd name="T13" fmla="*/ 252 h 252"/>
                <a:gd name="T14" fmla="*/ 33 w 193"/>
                <a:gd name="T15" fmla="*/ 228 h 252"/>
                <a:gd name="T16" fmla="*/ 14 w 193"/>
                <a:gd name="T17" fmla="*/ 224 h 252"/>
                <a:gd name="T18" fmla="*/ 0 w 193"/>
                <a:gd name="T19" fmla="*/ 185 h 252"/>
                <a:gd name="T20" fmla="*/ 0 w 193"/>
                <a:gd name="T21" fmla="*/ 0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3"/>
                <a:gd name="T34" fmla="*/ 0 h 252"/>
                <a:gd name="T35" fmla="*/ 193 w 193"/>
                <a:gd name="T36" fmla="*/ 252 h 2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3" h="252">
                  <a:moveTo>
                    <a:pt x="0" y="0"/>
                  </a:moveTo>
                  <a:lnTo>
                    <a:pt x="193" y="24"/>
                  </a:lnTo>
                  <a:lnTo>
                    <a:pt x="193" y="175"/>
                  </a:lnTo>
                  <a:lnTo>
                    <a:pt x="183" y="188"/>
                  </a:lnTo>
                  <a:lnTo>
                    <a:pt x="177" y="200"/>
                  </a:lnTo>
                  <a:lnTo>
                    <a:pt x="176" y="214"/>
                  </a:lnTo>
                  <a:lnTo>
                    <a:pt x="176" y="252"/>
                  </a:lnTo>
                  <a:lnTo>
                    <a:pt x="33" y="228"/>
                  </a:lnTo>
                  <a:lnTo>
                    <a:pt x="14" y="224"/>
                  </a:lnTo>
                  <a:lnTo>
                    <a:pt x="0" y="185"/>
                  </a:lnTo>
                  <a:lnTo>
                    <a:pt x="0" y="0"/>
                  </a:lnTo>
                  <a:close/>
                </a:path>
              </a:pathLst>
            </a:custGeom>
            <a:solidFill>
              <a:srgbClr val="FFFFFF"/>
            </a:solidFill>
            <a:ln w="3175">
              <a:solidFill>
                <a:srgbClr val="000000"/>
              </a:solidFill>
              <a:round/>
              <a:headEnd/>
              <a:tailEnd/>
            </a:ln>
          </p:spPr>
          <p:txBody>
            <a:bodyPr/>
            <a:lstStyle/>
            <a:p>
              <a:endParaRPr lang="en-US"/>
            </a:p>
          </p:txBody>
        </p:sp>
        <p:sp>
          <p:nvSpPr>
            <p:cNvPr id="8335" name="Freeform 30"/>
            <p:cNvSpPr>
              <a:spLocks/>
            </p:cNvSpPr>
            <p:nvPr/>
          </p:nvSpPr>
          <p:spPr bwMode="auto">
            <a:xfrm>
              <a:off x="2075" y="535"/>
              <a:ext cx="198" cy="35"/>
            </a:xfrm>
            <a:custGeom>
              <a:avLst/>
              <a:gdLst>
                <a:gd name="T0" fmla="*/ 0 w 397"/>
                <a:gd name="T1" fmla="*/ 2 h 70"/>
                <a:gd name="T2" fmla="*/ 301 w 397"/>
                <a:gd name="T3" fmla="*/ 0 h 70"/>
                <a:gd name="T4" fmla="*/ 327 w 397"/>
                <a:gd name="T5" fmla="*/ 2 h 70"/>
                <a:gd name="T6" fmla="*/ 345 w 397"/>
                <a:gd name="T7" fmla="*/ 9 h 70"/>
                <a:gd name="T8" fmla="*/ 355 w 397"/>
                <a:gd name="T9" fmla="*/ 17 h 70"/>
                <a:gd name="T10" fmla="*/ 397 w 397"/>
                <a:gd name="T11" fmla="*/ 61 h 70"/>
                <a:gd name="T12" fmla="*/ 92 w 397"/>
                <a:gd name="T13" fmla="*/ 70 h 70"/>
                <a:gd name="T14" fmla="*/ 85 w 397"/>
                <a:gd name="T15" fmla="*/ 46 h 70"/>
                <a:gd name="T16" fmla="*/ 76 w 397"/>
                <a:gd name="T17" fmla="*/ 31 h 70"/>
                <a:gd name="T18" fmla="*/ 72 w 397"/>
                <a:gd name="T19" fmla="*/ 25 h 70"/>
                <a:gd name="T20" fmla="*/ 53 w 397"/>
                <a:gd name="T21" fmla="*/ 17 h 70"/>
                <a:gd name="T22" fmla="*/ 0 w 397"/>
                <a:gd name="T23" fmla="*/ 2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7"/>
                <a:gd name="T37" fmla="*/ 0 h 70"/>
                <a:gd name="T38" fmla="*/ 397 w 397"/>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7" h="70">
                  <a:moveTo>
                    <a:pt x="0" y="2"/>
                  </a:moveTo>
                  <a:lnTo>
                    <a:pt x="301" y="0"/>
                  </a:lnTo>
                  <a:lnTo>
                    <a:pt x="327" y="2"/>
                  </a:lnTo>
                  <a:lnTo>
                    <a:pt x="345" y="9"/>
                  </a:lnTo>
                  <a:lnTo>
                    <a:pt x="355" y="17"/>
                  </a:lnTo>
                  <a:lnTo>
                    <a:pt x="397" y="61"/>
                  </a:lnTo>
                  <a:lnTo>
                    <a:pt x="92" y="70"/>
                  </a:lnTo>
                  <a:lnTo>
                    <a:pt x="85" y="46"/>
                  </a:lnTo>
                  <a:lnTo>
                    <a:pt x="76" y="31"/>
                  </a:lnTo>
                  <a:lnTo>
                    <a:pt x="72" y="25"/>
                  </a:lnTo>
                  <a:lnTo>
                    <a:pt x="53" y="17"/>
                  </a:lnTo>
                  <a:lnTo>
                    <a:pt x="0" y="2"/>
                  </a:lnTo>
                  <a:close/>
                </a:path>
              </a:pathLst>
            </a:custGeom>
            <a:solidFill>
              <a:srgbClr val="FFFFFF"/>
            </a:solidFill>
            <a:ln w="3175">
              <a:solidFill>
                <a:srgbClr val="000000"/>
              </a:solidFill>
              <a:round/>
              <a:headEnd/>
              <a:tailEnd/>
            </a:ln>
          </p:spPr>
          <p:txBody>
            <a:bodyPr/>
            <a:lstStyle/>
            <a:p>
              <a:endParaRPr lang="en-US"/>
            </a:p>
          </p:txBody>
        </p:sp>
        <p:sp>
          <p:nvSpPr>
            <p:cNvPr id="8336" name="Freeform 31"/>
            <p:cNvSpPr>
              <a:spLocks/>
            </p:cNvSpPr>
            <p:nvPr/>
          </p:nvSpPr>
          <p:spPr bwMode="auto">
            <a:xfrm>
              <a:off x="2017" y="531"/>
              <a:ext cx="102" cy="93"/>
            </a:xfrm>
            <a:custGeom>
              <a:avLst/>
              <a:gdLst>
                <a:gd name="T0" fmla="*/ 50 w 205"/>
                <a:gd name="T1" fmla="*/ 0 h 185"/>
                <a:gd name="T2" fmla="*/ 107 w 205"/>
                <a:gd name="T3" fmla="*/ 8 h 185"/>
                <a:gd name="T4" fmla="*/ 163 w 205"/>
                <a:gd name="T5" fmla="*/ 22 h 185"/>
                <a:gd name="T6" fmla="*/ 187 w 205"/>
                <a:gd name="T7" fmla="*/ 32 h 185"/>
                <a:gd name="T8" fmla="*/ 198 w 205"/>
                <a:gd name="T9" fmla="*/ 47 h 185"/>
                <a:gd name="T10" fmla="*/ 205 w 205"/>
                <a:gd name="T11" fmla="*/ 65 h 185"/>
                <a:gd name="T12" fmla="*/ 205 w 205"/>
                <a:gd name="T13" fmla="*/ 76 h 185"/>
                <a:gd name="T14" fmla="*/ 68 w 205"/>
                <a:gd name="T15" fmla="*/ 51 h 185"/>
                <a:gd name="T16" fmla="*/ 39 w 205"/>
                <a:gd name="T17" fmla="*/ 51 h 185"/>
                <a:gd name="T18" fmla="*/ 0 w 205"/>
                <a:gd name="T19" fmla="*/ 185 h 185"/>
                <a:gd name="T20" fmla="*/ 31 w 205"/>
                <a:gd name="T21" fmla="*/ 37 h 185"/>
                <a:gd name="T22" fmla="*/ 50 w 205"/>
                <a:gd name="T23" fmla="*/ 0 h 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5"/>
                <a:gd name="T37" fmla="*/ 0 h 185"/>
                <a:gd name="T38" fmla="*/ 205 w 205"/>
                <a:gd name="T39" fmla="*/ 185 h 1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5" h="185">
                  <a:moveTo>
                    <a:pt x="50" y="0"/>
                  </a:moveTo>
                  <a:lnTo>
                    <a:pt x="107" y="8"/>
                  </a:lnTo>
                  <a:lnTo>
                    <a:pt x="163" y="22"/>
                  </a:lnTo>
                  <a:lnTo>
                    <a:pt x="187" y="32"/>
                  </a:lnTo>
                  <a:lnTo>
                    <a:pt x="198" y="47"/>
                  </a:lnTo>
                  <a:lnTo>
                    <a:pt x="205" y="65"/>
                  </a:lnTo>
                  <a:lnTo>
                    <a:pt x="205" y="76"/>
                  </a:lnTo>
                  <a:lnTo>
                    <a:pt x="68" y="51"/>
                  </a:lnTo>
                  <a:lnTo>
                    <a:pt x="39" y="51"/>
                  </a:lnTo>
                  <a:lnTo>
                    <a:pt x="0" y="185"/>
                  </a:lnTo>
                  <a:lnTo>
                    <a:pt x="31" y="37"/>
                  </a:lnTo>
                  <a:lnTo>
                    <a:pt x="50" y="0"/>
                  </a:lnTo>
                  <a:close/>
                </a:path>
              </a:pathLst>
            </a:custGeom>
            <a:solidFill>
              <a:srgbClr val="FFFFFF"/>
            </a:solidFill>
            <a:ln w="3175">
              <a:solidFill>
                <a:srgbClr val="000000"/>
              </a:solidFill>
              <a:round/>
              <a:headEnd/>
              <a:tailEnd/>
            </a:ln>
          </p:spPr>
          <p:txBody>
            <a:bodyPr/>
            <a:lstStyle/>
            <a:p>
              <a:endParaRPr lang="en-US"/>
            </a:p>
          </p:txBody>
        </p:sp>
        <p:sp>
          <p:nvSpPr>
            <p:cNvPr id="8337" name="Freeform 32"/>
            <p:cNvSpPr>
              <a:spLocks/>
            </p:cNvSpPr>
            <p:nvPr/>
          </p:nvSpPr>
          <p:spPr bwMode="auto">
            <a:xfrm>
              <a:off x="2049" y="562"/>
              <a:ext cx="302" cy="134"/>
            </a:xfrm>
            <a:custGeom>
              <a:avLst/>
              <a:gdLst>
                <a:gd name="T0" fmla="*/ 446 w 605"/>
                <a:gd name="T1" fmla="*/ 6 h 267"/>
                <a:gd name="T2" fmla="*/ 552 w 605"/>
                <a:gd name="T3" fmla="*/ 169 h 267"/>
                <a:gd name="T4" fmla="*/ 605 w 605"/>
                <a:gd name="T5" fmla="*/ 181 h 267"/>
                <a:gd name="T6" fmla="*/ 237 w 605"/>
                <a:gd name="T7" fmla="*/ 197 h 267"/>
                <a:gd name="T8" fmla="*/ 201 w 605"/>
                <a:gd name="T9" fmla="*/ 192 h 267"/>
                <a:gd name="T10" fmla="*/ 185 w 605"/>
                <a:gd name="T11" fmla="*/ 176 h 267"/>
                <a:gd name="T12" fmla="*/ 530 w 605"/>
                <a:gd name="T13" fmla="*/ 156 h 267"/>
                <a:gd name="T14" fmla="*/ 443 w 605"/>
                <a:gd name="T15" fmla="*/ 19 h 267"/>
                <a:gd name="T16" fmla="*/ 134 w 605"/>
                <a:gd name="T17" fmla="*/ 29 h 267"/>
                <a:gd name="T18" fmla="*/ 171 w 605"/>
                <a:gd name="T19" fmla="*/ 156 h 267"/>
                <a:gd name="T20" fmla="*/ 185 w 605"/>
                <a:gd name="T21" fmla="*/ 176 h 267"/>
                <a:gd name="T22" fmla="*/ 201 w 605"/>
                <a:gd name="T23" fmla="*/ 192 h 267"/>
                <a:gd name="T24" fmla="*/ 283 w 605"/>
                <a:gd name="T25" fmla="*/ 211 h 267"/>
                <a:gd name="T26" fmla="*/ 319 w 605"/>
                <a:gd name="T27" fmla="*/ 222 h 267"/>
                <a:gd name="T28" fmla="*/ 330 w 605"/>
                <a:gd name="T29" fmla="*/ 227 h 267"/>
                <a:gd name="T30" fmla="*/ 340 w 605"/>
                <a:gd name="T31" fmla="*/ 236 h 267"/>
                <a:gd name="T32" fmla="*/ 344 w 605"/>
                <a:gd name="T33" fmla="*/ 242 h 267"/>
                <a:gd name="T34" fmla="*/ 361 w 605"/>
                <a:gd name="T35" fmla="*/ 266 h 267"/>
                <a:gd name="T36" fmla="*/ 333 w 605"/>
                <a:gd name="T37" fmla="*/ 267 h 267"/>
                <a:gd name="T38" fmla="*/ 321 w 605"/>
                <a:gd name="T39" fmla="*/ 252 h 267"/>
                <a:gd name="T40" fmla="*/ 308 w 605"/>
                <a:gd name="T41" fmla="*/ 238 h 267"/>
                <a:gd name="T42" fmla="*/ 293 w 605"/>
                <a:gd name="T43" fmla="*/ 232 h 267"/>
                <a:gd name="T44" fmla="*/ 151 w 605"/>
                <a:gd name="T45" fmla="*/ 213 h 267"/>
                <a:gd name="T46" fmla="*/ 151 w 605"/>
                <a:gd name="T47" fmla="*/ 174 h 267"/>
                <a:gd name="T48" fmla="*/ 128 w 605"/>
                <a:gd name="T49" fmla="*/ 72 h 267"/>
                <a:gd name="T50" fmla="*/ 118 w 605"/>
                <a:gd name="T51" fmla="*/ 39 h 267"/>
                <a:gd name="T52" fmla="*/ 113 w 605"/>
                <a:gd name="T53" fmla="*/ 33 h 267"/>
                <a:gd name="T54" fmla="*/ 106 w 605"/>
                <a:gd name="T55" fmla="*/ 29 h 267"/>
                <a:gd name="T56" fmla="*/ 88 w 605"/>
                <a:gd name="T57" fmla="*/ 25 h 267"/>
                <a:gd name="T58" fmla="*/ 0 w 605"/>
                <a:gd name="T59" fmla="*/ 18 h 267"/>
                <a:gd name="T60" fmla="*/ 4 w 605"/>
                <a:gd name="T61" fmla="*/ 0 h 267"/>
                <a:gd name="T62" fmla="*/ 99 w 605"/>
                <a:gd name="T63" fmla="*/ 6 h 267"/>
                <a:gd name="T64" fmla="*/ 139 w 605"/>
                <a:gd name="T65" fmla="*/ 15 h 267"/>
                <a:gd name="T66" fmla="*/ 446 w 605"/>
                <a:gd name="T67" fmla="*/ 6 h 2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05"/>
                <a:gd name="T103" fmla="*/ 0 h 267"/>
                <a:gd name="T104" fmla="*/ 605 w 605"/>
                <a:gd name="T105" fmla="*/ 267 h 2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05" h="267">
                  <a:moveTo>
                    <a:pt x="446" y="6"/>
                  </a:moveTo>
                  <a:lnTo>
                    <a:pt x="552" y="169"/>
                  </a:lnTo>
                  <a:lnTo>
                    <a:pt x="605" y="181"/>
                  </a:lnTo>
                  <a:lnTo>
                    <a:pt x="237" y="197"/>
                  </a:lnTo>
                  <a:lnTo>
                    <a:pt x="201" y="192"/>
                  </a:lnTo>
                  <a:lnTo>
                    <a:pt x="185" y="176"/>
                  </a:lnTo>
                  <a:lnTo>
                    <a:pt x="530" y="156"/>
                  </a:lnTo>
                  <a:lnTo>
                    <a:pt x="443" y="19"/>
                  </a:lnTo>
                  <a:lnTo>
                    <a:pt x="134" y="29"/>
                  </a:lnTo>
                  <a:lnTo>
                    <a:pt x="171" y="156"/>
                  </a:lnTo>
                  <a:lnTo>
                    <a:pt x="185" y="176"/>
                  </a:lnTo>
                  <a:lnTo>
                    <a:pt x="201" y="192"/>
                  </a:lnTo>
                  <a:lnTo>
                    <a:pt x="283" y="211"/>
                  </a:lnTo>
                  <a:lnTo>
                    <a:pt x="319" y="222"/>
                  </a:lnTo>
                  <a:lnTo>
                    <a:pt x="330" y="227"/>
                  </a:lnTo>
                  <a:lnTo>
                    <a:pt x="340" y="236"/>
                  </a:lnTo>
                  <a:lnTo>
                    <a:pt x="344" y="242"/>
                  </a:lnTo>
                  <a:lnTo>
                    <a:pt x="361" y="266"/>
                  </a:lnTo>
                  <a:lnTo>
                    <a:pt x="333" y="267"/>
                  </a:lnTo>
                  <a:lnTo>
                    <a:pt x="321" y="252"/>
                  </a:lnTo>
                  <a:lnTo>
                    <a:pt x="308" y="238"/>
                  </a:lnTo>
                  <a:lnTo>
                    <a:pt x="293" y="232"/>
                  </a:lnTo>
                  <a:lnTo>
                    <a:pt x="151" y="213"/>
                  </a:lnTo>
                  <a:lnTo>
                    <a:pt x="151" y="174"/>
                  </a:lnTo>
                  <a:lnTo>
                    <a:pt x="128" y="72"/>
                  </a:lnTo>
                  <a:lnTo>
                    <a:pt x="118" y="39"/>
                  </a:lnTo>
                  <a:lnTo>
                    <a:pt x="113" y="33"/>
                  </a:lnTo>
                  <a:lnTo>
                    <a:pt x="106" y="29"/>
                  </a:lnTo>
                  <a:lnTo>
                    <a:pt x="88" y="25"/>
                  </a:lnTo>
                  <a:lnTo>
                    <a:pt x="0" y="18"/>
                  </a:lnTo>
                  <a:lnTo>
                    <a:pt x="4" y="0"/>
                  </a:lnTo>
                  <a:lnTo>
                    <a:pt x="99" y="6"/>
                  </a:lnTo>
                  <a:lnTo>
                    <a:pt x="139" y="15"/>
                  </a:lnTo>
                  <a:lnTo>
                    <a:pt x="446" y="6"/>
                  </a:lnTo>
                  <a:close/>
                </a:path>
              </a:pathLst>
            </a:custGeom>
            <a:solidFill>
              <a:srgbClr val="FFFFFF"/>
            </a:solidFill>
            <a:ln w="3175">
              <a:solidFill>
                <a:srgbClr val="000000"/>
              </a:solidFill>
              <a:round/>
              <a:headEnd/>
              <a:tailEnd/>
            </a:ln>
          </p:spPr>
          <p:txBody>
            <a:bodyPr/>
            <a:lstStyle/>
            <a:p>
              <a:endParaRPr lang="en-US"/>
            </a:p>
          </p:txBody>
        </p:sp>
        <p:sp>
          <p:nvSpPr>
            <p:cNvPr id="8338" name="Freeform 33"/>
            <p:cNvSpPr>
              <a:spLocks/>
            </p:cNvSpPr>
            <p:nvPr/>
          </p:nvSpPr>
          <p:spPr bwMode="auto">
            <a:xfrm>
              <a:off x="2027" y="572"/>
              <a:ext cx="97" cy="96"/>
            </a:xfrm>
            <a:custGeom>
              <a:avLst/>
              <a:gdLst>
                <a:gd name="T0" fmla="*/ 46 w 196"/>
                <a:gd name="T1" fmla="*/ 0 h 192"/>
                <a:gd name="T2" fmla="*/ 126 w 196"/>
                <a:gd name="T3" fmla="*/ 6 h 192"/>
                <a:gd name="T4" fmla="*/ 144 w 196"/>
                <a:gd name="T5" fmla="*/ 8 h 192"/>
                <a:gd name="T6" fmla="*/ 154 w 196"/>
                <a:gd name="T7" fmla="*/ 11 h 192"/>
                <a:gd name="T8" fmla="*/ 161 w 196"/>
                <a:gd name="T9" fmla="*/ 15 h 192"/>
                <a:gd name="T10" fmla="*/ 165 w 196"/>
                <a:gd name="T11" fmla="*/ 21 h 192"/>
                <a:gd name="T12" fmla="*/ 170 w 196"/>
                <a:gd name="T13" fmla="*/ 39 h 192"/>
                <a:gd name="T14" fmla="*/ 196 w 196"/>
                <a:gd name="T15" fmla="*/ 157 h 192"/>
                <a:gd name="T16" fmla="*/ 196 w 196"/>
                <a:gd name="T17" fmla="*/ 192 h 192"/>
                <a:gd name="T18" fmla="*/ 73 w 196"/>
                <a:gd name="T19" fmla="*/ 178 h 192"/>
                <a:gd name="T20" fmla="*/ 73 w 196"/>
                <a:gd name="T21" fmla="*/ 155 h 192"/>
                <a:gd name="T22" fmla="*/ 144 w 196"/>
                <a:gd name="T23" fmla="*/ 163 h 192"/>
                <a:gd name="T24" fmla="*/ 158 w 196"/>
                <a:gd name="T25" fmla="*/ 164 h 192"/>
                <a:gd name="T26" fmla="*/ 172 w 196"/>
                <a:gd name="T27" fmla="*/ 159 h 192"/>
                <a:gd name="T28" fmla="*/ 176 w 196"/>
                <a:gd name="T29" fmla="*/ 150 h 192"/>
                <a:gd name="T30" fmla="*/ 177 w 196"/>
                <a:gd name="T31" fmla="*/ 139 h 192"/>
                <a:gd name="T32" fmla="*/ 173 w 196"/>
                <a:gd name="T33" fmla="*/ 120 h 192"/>
                <a:gd name="T34" fmla="*/ 161 w 196"/>
                <a:gd name="T35" fmla="*/ 52 h 192"/>
                <a:gd name="T36" fmla="*/ 155 w 196"/>
                <a:gd name="T37" fmla="*/ 35 h 192"/>
                <a:gd name="T38" fmla="*/ 152 w 196"/>
                <a:gd name="T39" fmla="*/ 28 h 192"/>
                <a:gd name="T40" fmla="*/ 147 w 196"/>
                <a:gd name="T41" fmla="*/ 24 h 192"/>
                <a:gd name="T42" fmla="*/ 141 w 196"/>
                <a:gd name="T43" fmla="*/ 22 h 192"/>
                <a:gd name="T44" fmla="*/ 126 w 196"/>
                <a:gd name="T45" fmla="*/ 20 h 192"/>
                <a:gd name="T46" fmla="*/ 85 w 196"/>
                <a:gd name="T47" fmla="*/ 15 h 192"/>
                <a:gd name="T48" fmla="*/ 69 w 196"/>
                <a:gd name="T49" fmla="*/ 17 h 192"/>
                <a:gd name="T50" fmla="*/ 63 w 196"/>
                <a:gd name="T51" fmla="*/ 21 h 192"/>
                <a:gd name="T52" fmla="*/ 58 w 196"/>
                <a:gd name="T53" fmla="*/ 32 h 192"/>
                <a:gd name="T54" fmla="*/ 38 w 196"/>
                <a:gd name="T55" fmla="*/ 132 h 192"/>
                <a:gd name="T56" fmla="*/ 37 w 196"/>
                <a:gd name="T57" fmla="*/ 142 h 192"/>
                <a:gd name="T58" fmla="*/ 38 w 196"/>
                <a:gd name="T59" fmla="*/ 149 h 192"/>
                <a:gd name="T60" fmla="*/ 46 w 196"/>
                <a:gd name="T61" fmla="*/ 152 h 192"/>
                <a:gd name="T62" fmla="*/ 73 w 196"/>
                <a:gd name="T63" fmla="*/ 153 h 192"/>
                <a:gd name="T64" fmla="*/ 73 w 196"/>
                <a:gd name="T65" fmla="*/ 180 h 192"/>
                <a:gd name="T66" fmla="*/ 0 w 196"/>
                <a:gd name="T67" fmla="*/ 169 h 192"/>
                <a:gd name="T68" fmla="*/ 46 w 196"/>
                <a:gd name="T69" fmla="*/ 0 h 1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6"/>
                <a:gd name="T106" fmla="*/ 0 h 192"/>
                <a:gd name="T107" fmla="*/ 196 w 196"/>
                <a:gd name="T108" fmla="*/ 192 h 1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6" h="192">
                  <a:moveTo>
                    <a:pt x="46" y="0"/>
                  </a:moveTo>
                  <a:lnTo>
                    <a:pt x="126" y="6"/>
                  </a:lnTo>
                  <a:lnTo>
                    <a:pt x="144" y="8"/>
                  </a:lnTo>
                  <a:lnTo>
                    <a:pt x="154" y="11"/>
                  </a:lnTo>
                  <a:lnTo>
                    <a:pt x="161" y="15"/>
                  </a:lnTo>
                  <a:lnTo>
                    <a:pt x="165" y="21"/>
                  </a:lnTo>
                  <a:lnTo>
                    <a:pt x="170" y="39"/>
                  </a:lnTo>
                  <a:lnTo>
                    <a:pt x="196" y="157"/>
                  </a:lnTo>
                  <a:lnTo>
                    <a:pt x="196" y="192"/>
                  </a:lnTo>
                  <a:lnTo>
                    <a:pt x="73" y="178"/>
                  </a:lnTo>
                  <a:lnTo>
                    <a:pt x="73" y="155"/>
                  </a:lnTo>
                  <a:lnTo>
                    <a:pt x="144" y="163"/>
                  </a:lnTo>
                  <a:lnTo>
                    <a:pt x="158" y="164"/>
                  </a:lnTo>
                  <a:lnTo>
                    <a:pt x="172" y="159"/>
                  </a:lnTo>
                  <a:lnTo>
                    <a:pt x="176" y="150"/>
                  </a:lnTo>
                  <a:lnTo>
                    <a:pt x="177" y="139"/>
                  </a:lnTo>
                  <a:lnTo>
                    <a:pt x="173" y="120"/>
                  </a:lnTo>
                  <a:lnTo>
                    <a:pt x="161" y="52"/>
                  </a:lnTo>
                  <a:lnTo>
                    <a:pt x="155" y="35"/>
                  </a:lnTo>
                  <a:lnTo>
                    <a:pt x="152" y="28"/>
                  </a:lnTo>
                  <a:lnTo>
                    <a:pt x="147" y="24"/>
                  </a:lnTo>
                  <a:lnTo>
                    <a:pt x="141" y="22"/>
                  </a:lnTo>
                  <a:lnTo>
                    <a:pt x="126" y="20"/>
                  </a:lnTo>
                  <a:lnTo>
                    <a:pt x="85" y="15"/>
                  </a:lnTo>
                  <a:lnTo>
                    <a:pt x="69" y="17"/>
                  </a:lnTo>
                  <a:lnTo>
                    <a:pt x="63" y="21"/>
                  </a:lnTo>
                  <a:lnTo>
                    <a:pt x="58" y="32"/>
                  </a:lnTo>
                  <a:lnTo>
                    <a:pt x="38" y="132"/>
                  </a:lnTo>
                  <a:lnTo>
                    <a:pt x="37" y="142"/>
                  </a:lnTo>
                  <a:lnTo>
                    <a:pt x="38" y="149"/>
                  </a:lnTo>
                  <a:lnTo>
                    <a:pt x="46" y="152"/>
                  </a:lnTo>
                  <a:lnTo>
                    <a:pt x="73" y="153"/>
                  </a:lnTo>
                  <a:lnTo>
                    <a:pt x="73" y="180"/>
                  </a:lnTo>
                  <a:lnTo>
                    <a:pt x="0" y="169"/>
                  </a:lnTo>
                  <a:lnTo>
                    <a:pt x="46" y="0"/>
                  </a:lnTo>
                  <a:close/>
                </a:path>
              </a:pathLst>
            </a:custGeom>
            <a:solidFill>
              <a:srgbClr val="FFFFFF"/>
            </a:solidFill>
            <a:ln w="3175">
              <a:solidFill>
                <a:srgbClr val="000000"/>
              </a:solidFill>
              <a:round/>
              <a:headEnd/>
              <a:tailEnd/>
            </a:ln>
          </p:spPr>
          <p:txBody>
            <a:bodyPr/>
            <a:lstStyle/>
            <a:p>
              <a:endParaRPr lang="en-US"/>
            </a:p>
          </p:txBody>
        </p:sp>
        <p:sp>
          <p:nvSpPr>
            <p:cNvPr id="8339" name="Freeform 34"/>
            <p:cNvSpPr>
              <a:spLocks/>
            </p:cNvSpPr>
            <p:nvPr/>
          </p:nvSpPr>
          <p:spPr bwMode="auto">
            <a:xfrm>
              <a:off x="1727" y="718"/>
              <a:ext cx="14" cy="20"/>
            </a:xfrm>
            <a:custGeom>
              <a:avLst/>
              <a:gdLst>
                <a:gd name="T0" fmla="*/ 17 w 28"/>
                <a:gd name="T1" fmla="*/ 0 h 40"/>
                <a:gd name="T2" fmla="*/ 0 w 28"/>
                <a:gd name="T3" fmla="*/ 4 h 40"/>
                <a:gd name="T4" fmla="*/ 3 w 28"/>
                <a:gd name="T5" fmla="*/ 34 h 40"/>
                <a:gd name="T6" fmla="*/ 10 w 28"/>
                <a:gd name="T7" fmla="*/ 40 h 40"/>
                <a:gd name="T8" fmla="*/ 28 w 28"/>
                <a:gd name="T9" fmla="*/ 39 h 40"/>
                <a:gd name="T10" fmla="*/ 17 w 28"/>
                <a:gd name="T11" fmla="*/ 0 h 40"/>
                <a:gd name="T12" fmla="*/ 0 60000 65536"/>
                <a:gd name="T13" fmla="*/ 0 60000 65536"/>
                <a:gd name="T14" fmla="*/ 0 60000 65536"/>
                <a:gd name="T15" fmla="*/ 0 60000 65536"/>
                <a:gd name="T16" fmla="*/ 0 60000 65536"/>
                <a:gd name="T17" fmla="*/ 0 60000 65536"/>
                <a:gd name="T18" fmla="*/ 0 w 28"/>
                <a:gd name="T19" fmla="*/ 0 h 40"/>
                <a:gd name="T20" fmla="*/ 28 w 28"/>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8" h="40">
                  <a:moveTo>
                    <a:pt x="17" y="0"/>
                  </a:moveTo>
                  <a:lnTo>
                    <a:pt x="0" y="4"/>
                  </a:lnTo>
                  <a:lnTo>
                    <a:pt x="3" y="34"/>
                  </a:lnTo>
                  <a:lnTo>
                    <a:pt x="10" y="40"/>
                  </a:lnTo>
                  <a:lnTo>
                    <a:pt x="28" y="39"/>
                  </a:lnTo>
                  <a:lnTo>
                    <a:pt x="17" y="0"/>
                  </a:lnTo>
                  <a:close/>
                </a:path>
              </a:pathLst>
            </a:custGeom>
            <a:solidFill>
              <a:srgbClr val="808080"/>
            </a:solidFill>
            <a:ln w="3175">
              <a:solidFill>
                <a:srgbClr val="000000"/>
              </a:solidFill>
              <a:round/>
              <a:headEnd/>
              <a:tailEnd/>
            </a:ln>
          </p:spPr>
          <p:txBody>
            <a:bodyPr/>
            <a:lstStyle/>
            <a:p>
              <a:endParaRPr lang="en-US"/>
            </a:p>
          </p:txBody>
        </p:sp>
        <p:sp>
          <p:nvSpPr>
            <p:cNvPr id="8340" name="Freeform 35"/>
            <p:cNvSpPr>
              <a:spLocks/>
            </p:cNvSpPr>
            <p:nvPr/>
          </p:nvSpPr>
          <p:spPr bwMode="auto">
            <a:xfrm>
              <a:off x="1733" y="517"/>
              <a:ext cx="310" cy="263"/>
            </a:xfrm>
            <a:custGeom>
              <a:avLst/>
              <a:gdLst>
                <a:gd name="T0" fmla="*/ 70 w 619"/>
                <a:gd name="T1" fmla="*/ 0 h 525"/>
                <a:gd name="T2" fmla="*/ 26 w 619"/>
                <a:gd name="T3" fmla="*/ 178 h 525"/>
                <a:gd name="T4" fmla="*/ 12 w 619"/>
                <a:gd name="T5" fmla="*/ 201 h 525"/>
                <a:gd name="T6" fmla="*/ 0 w 619"/>
                <a:gd name="T7" fmla="*/ 277 h 525"/>
                <a:gd name="T8" fmla="*/ 0 w 619"/>
                <a:gd name="T9" fmla="*/ 345 h 525"/>
                <a:gd name="T10" fmla="*/ 0 w 619"/>
                <a:gd name="T11" fmla="*/ 401 h 525"/>
                <a:gd name="T12" fmla="*/ 10 w 619"/>
                <a:gd name="T13" fmla="*/ 437 h 525"/>
                <a:gd name="T14" fmla="*/ 156 w 619"/>
                <a:gd name="T15" fmla="*/ 460 h 525"/>
                <a:gd name="T16" fmla="*/ 156 w 619"/>
                <a:gd name="T17" fmla="*/ 401 h 525"/>
                <a:gd name="T18" fmla="*/ 157 w 619"/>
                <a:gd name="T19" fmla="*/ 383 h 525"/>
                <a:gd name="T20" fmla="*/ 160 w 619"/>
                <a:gd name="T21" fmla="*/ 372 h 525"/>
                <a:gd name="T22" fmla="*/ 170 w 619"/>
                <a:gd name="T23" fmla="*/ 359 h 525"/>
                <a:gd name="T24" fmla="*/ 182 w 619"/>
                <a:gd name="T25" fmla="*/ 348 h 525"/>
                <a:gd name="T26" fmla="*/ 196 w 619"/>
                <a:gd name="T27" fmla="*/ 338 h 525"/>
                <a:gd name="T28" fmla="*/ 213 w 619"/>
                <a:gd name="T29" fmla="*/ 336 h 525"/>
                <a:gd name="T30" fmla="*/ 233 w 619"/>
                <a:gd name="T31" fmla="*/ 336 h 525"/>
                <a:gd name="T32" fmla="*/ 251 w 619"/>
                <a:gd name="T33" fmla="*/ 338 h 525"/>
                <a:gd name="T34" fmla="*/ 265 w 619"/>
                <a:gd name="T35" fmla="*/ 345 h 525"/>
                <a:gd name="T36" fmla="*/ 274 w 619"/>
                <a:gd name="T37" fmla="*/ 351 h 525"/>
                <a:gd name="T38" fmla="*/ 280 w 619"/>
                <a:gd name="T39" fmla="*/ 358 h 525"/>
                <a:gd name="T40" fmla="*/ 285 w 619"/>
                <a:gd name="T41" fmla="*/ 366 h 525"/>
                <a:gd name="T42" fmla="*/ 291 w 619"/>
                <a:gd name="T43" fmla="*/ 379 h 525"/>
                <a:gd name="T44" fmla="*/ 295 w 619"/>
                <a:gd name="T45" fmla="*/ 390 h 525"/>
                <a:gd name="T46" fmla="*/ 299 w 619"/>
                <a:gd name="T47" fmla="*/ 404 h 525"/>
                <a:gd name="T48" fmla="*/ 304 w 619"/>
                <a:gd name="T49" fmla="*/ 418 h 525"/>
                <a:gd name="T50" fmla="*/ 304 w 619"/>
                <a:gd name="T51" fmla="*/ 478 h 525"/>
                <a:gd name="T52" fmla="*/ 566 w 619"/>
                <a:gd name="T53" fmla="*/ 525 h 525"/>
                <a:gd name="T54" fmla="*/ 559 w 619"/>
                <a:gd name="T55" fmla="*/ 493 h 525"/>
                <a:gd name="T56" fmla="*/ 559 w 619"/>
                <a:gd name="T57" fmla="*/ 273 h 525"/>
                <a:gd name="T58" fmla="*/ 566 w 619"/>
                <a:gd name="T59" fmla="*/ 219 h 525"/>
                <a:gd name="T60" fmla="*/ 585 w 619"/>
                <a:gd name="T61" fmla="*/ 138 h 525"/>
                <a:gd name="T62" fmla="*/ 598 w 619"/>
                <a:gd name="T63" fmla="*/ 67 h 525"/>
                <a:gd name="T64" fmla="*/ 619 w 619"/>
                <a:gd name="T65" fmla="*/ 28 h 525"/>
                <a:gd name="T66" fmla="*/ 443 w 619"/>
                <a:gd name="T67" fmla="*/ 13 h 525"/>
                <a:gd name="T68" fmla="*/ 198 w 619"/>
                <a:gd name="T69" fmla="*/ 3 h 525"/>
                <a:gd name="T70" fmla="*/ 70 w 619"/>
                <a:gd name="T71" fmla="*/ 0 h 5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9"/>
                <a:gd name="T109" fmla="*/ 0 h 525"/>
                <a:gd name="T110" fmla="*/ 619 w 619"/>
                <a:gd name="T111" fmla="*/ 525 h 5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9" h="525">
                  <a:moveTo>
                    <a:pt x="70" y="0"/>
                  </a:moveTo>
                  <a:lnTo>
                    <a:pt x="26" y="178"/>
                  </a:lnTo>
                  <a:lnTo>
                    <a:pt x="12" y="201"/>
                  </a:lnTo>
                  <a:lnTo>
                    <a:pt x="0" y="277"/>
                  </a:lnTo>
                  <a:lnTo>
                    <a:pt x="0" y="345"/>
                  </a:lnTo>
                  <a:lnTo>
                    <a:pt x="0" y="401"/>
                  </a:lnTo>
                  <a:lnTo>
                    <a:pt x="10" y="437"/>
                  </a:lnTo>
                  <a:lnTo>
                    <a:pt x="156" y="460"/>
                  </a:lnTo>
                  <a:lnTo>
                    <a:pt x="156" y="401"/>
                  </a:lnTo>
                  <a:lnTo>
                    <a:pt x="157" y="383"/>
                  </a:lnTo>
                  <a:lnTo>
                    <a:pt x="160" y="372"/>
                  </a:lnTo>
                  <a:lnTo>
                    <a:pt x="170" y="359"/>
                  </a:lnTo>
                  <a:lnTo>
                    <a:pt x="182" y="348"/>
                  </a:lnTo>
                  <a:lnTo>
                    <a:pt x="196" y="338"/>
                  </a:lnTo>
                  <a:lnTo>
                    <a:pt x="213" y="336"/>
                  </a:lnTo>
                  <a:lnTo>
                    <a:pt x="233" y="336"/>
                  </a:lnTo>
                  <a:lnTo>
                    <a:pt x="251" y="338"/>
                  </a:lnTo>
                  <a:lnTo>
                    <a:pt x="265" y="345"/>
                  </a:lnTo>
                  <a:lnTo>
                    <a:pt x="274" y="351"/>
                  </a:lnTo>
                  <a:lnTo>
                    <a:pt x="280" y="358"/>
                  </a:lnTo>
                  <a:lnTo>
                    <a:pt x="285" y="366"/>
                  </a:lnTo>
                  <a:lnTo>
                    <a:pt x="291" y="379"/>
                  </a:lnTo>
                  <a:lnTo>
                    <a:pt x="295" y="390"/>
                  </a:lnTo>
                  <a:lnTo>
                    <a:pt x="299" y="404"/>
                  </a:lnTo>
                  <a:lnTo>
                    <a:pt x="304" y="418"/>
                  </a:lnTo>
                  <a:lnTo>
                    <a:pt x="304" y="478"/>
                  </a:lnTo>
                  <a:lnTo>
                    <a:pt x="566" y="525"/>
                  </a:lnTo>
                  <a:lnTo>
                    <a:pt x="559" y="493"/>
                  </a:lnTo>
                  <a:lnTo>
                    <a:pt x="559" y="273"/>
                  </a:lnTo>
                  <a:lnTo>
                    <a:pt x="566" y="219"/>
                  </a:lnTo>
                  <a:lnTo>
                    <a:pt x="585" y="138"/>
                  </a:lnTo>
                  <a:lnTo>
                    <a:pt x="598" y="67"/>
                  </a:lnTo>
                  <a:lnTo>
                    <a:pt x="619" y="28"/>
                  </a:lnTo>
                  <a:lnTo>
                    <a:pt x="443" y="13"/>
                  </a:lnTo>
                  <a:lnTo>
                    <a:pt x="198" y="3"/>
                  </a:lnTo>
                  <a:lnTo>
                    <a:pt x="70" y="0"/>
                  </a:lnTo>
                  <a:close/>
                </a:path>
              </a:pathLst>
            </a:custGeom>
            <a:solidFill>
              <a:srgbClr val="FFFFFF"/>
            </a:solidFill>
            <a:ln w="3175">
              <a:solidFill>
                <a:srgbClr val="000000"/>
              </a:solidFill>
              <a:round/>
              <a:headEnd/>
              <a:tailEnd/>
            </a:ln>
          </p:spPr>
          <p:txBody>
            <a:bodyPr/>
            <a:lstStyle/>
            <a:p>
              <a:endParaRPr lang="en-US"/>
            </a:p>
          </p:txBody>
        </p:sp>
        <p:sp>
          <p:nvSpPr>
            <p:cNvPr id="8341" name="Freeform 36"/>
            <p:cNvSpPr>
              <a:spLocks/>
            </p:cNvSpPr>
            <p:nvPr/>
          </p:nvSpPr>
          <p:spPr bwMode="auto">
            <a:xfrm>
              <a:off x="2200" y="742"/>
              <a:ext cx="211" cy="32"/>
            </a:xfrm>
            <a:custGeom>
              <a:avLst/>
              <a:gdLst>
                <a:gd name="T0" fmla="*/ 0 w 424"/>
                <a:gd name="T1" fmla="*/ 49 h 64"/>
                <a:gd name="T2" fmla="*/ 66 w 424"/>
                <a:gd name="T3" fmla="*/ 49 h 64"/>
                <a:gd name="T4" fmla="*/ 113 w 424"/>
                <a:gd name="T5" fmla="*/ 43 h 64"/>
                <a:gd name="T6" fmla="*/ 227 w 424"/>
                <a:gd name="T7" fmla="*/ 26 h 64"/>
                <a:gd name="T8" fmla="*/ 325 w 424"/>
                <a:gd name="T9" fmla="*/ 14 h 64"/>
                <a:gd name="T10" fmla="*/ 396 w 424"/>
                <a:gd name="T11" fmla="*/ 3 h 64"/>
                <a:gd name="T12" fmla="*/ 404 w 424"/>
                <a:gd name="T13" fmla="*/ 0 h 64"/>
                <a:gd name="T14" fmla="*/ 414 w 424"/>
                <a:gd name="T15" fmla="*/ 1 h 64"/>
                <a:gd name="T16" fmla="*/ 422 w 424"/>
                <a:gd name="T17" fmla="*/ 5 h 64"/>
                <a:gd name="T18" fmla="*/ 424 w 424"/>
                <a:gd name="T19" fmla="*/ 11 h 64"/>
                <a:gd name="T20" fmla="*/ 412 w 424"/>
                <a:gd name="T21" fmla="*/ 17 h 64"/>
                <a:gd name="T22" fmla="*/ 400 w 424"/>
                <a:gd name="T23" fmla="*/ 19 h 64"/>
                <a:gd name="T24" fmla="*/ 385 w 424"/>
                <a:gd name="T25" fmla="*/ 22 h 64"/>
                <a:gd name="T26" fmla="*/ 334 w 424"/>
                <a:gd name="T27" fmla="*/ 30 h 64"/>
                <a:gd name="T28" fmla="*/ 255 w 424"/>
                <a:gd name="T29" fmla="*/ 43 h 64"/>
                <a:gd name="T30" fmla="*/ 177 w 424"/>
                <a:gd name="T31" fmla="*/ 53 h 64"/>
                <a:gd name="T32" fmla="*/ 102 w 424"/>
                <a:gd name="T33" fmla="*/ 61 h 64"/>
                <a:gd name="T34" fmla="*/ 66 w 424"/>
                <a:gd name="T35" fmla="*/ 64 h 64"/>
                <a:gd name="T36" fmla="*/ 47 w 424"/>
                <a:gd name="T37" fmla="*/ 64 h 64"/>
                <a:gd name="T38" fmla="*/ 22 w 424"/>
                <a:gd name="T39" fmla="*/ 63 h 64"/>
                <a:gd name="T40" fmla="*/ 1 w 424"/>
                <a:gd name="T41" fmla="*/ 60 h 64"/>
                <a:gd name="T42" fmla="*/ 0 w 424"/>
                <a:gd name="T43" fmla="*/ 49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4"/>
                <a:gd name="T67" fmla="*/ 0 h 64"/>
                <a:gd name="T68" fmla="*/ 424 w 424"/>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4" h="64">
                  <a:moveTo>
                    <a:pt x="0" y="49"/>
                  </a:moveTo>
                  <a:lnTo>
                    <a:pt x="66" y="49"/>
                  </a:lnTo>
                  <a:lnTo>
                    <a:pt x="113" y="43"/>
                  </a:lnTo>
                  <a:lnTo>
                    <a:pt x="227" y="26"/>
                  </a:lnTo>
                  <a:lnTo>
                    <a:pt x="325" y="14"/>
                  </a:lnTo>
                  <a:lnTo>
                    <a:pt x="396" y="3"/>
                  </a:lnTo>
                  <a:lnTo>
                    <a:pt x="404" y="0"/>
                  </a:lnTo>
                  <a:lnTo>
                    <a:pt x="414" y="1"/>
                  </a:lnTo>
                  <a:lnTo>
                    <a:pt x="422" y="5"/>
                  </a:lnTo>
                  <a:lnTo>
                    <a:pt x="424" y="11"/>
                  </a:lnTo>
                  <a:lnTo>
                    <a:pt x="412" y="17"/>
                  </a:lnTo>
                  <a:lnTo>
                    <a:pt x="400" y="19"/>
                  </a:lnTo>
                  <a:lnTo>
                    <a:pt x="385" y="22"/>
                  </a:lnTo>
                  <a:lnTo>
                    <a:pt x="334" y="30"/>
                  </a:lnTo>
                  <a:lnTo>
                    <a:pt x="255" y="43"/>
                  </a:lnTo>
                  <a:lnTo>
                    <a:pt x="177" y="53"/>
                  </a:lnTo>
                  <a:lnTo>
                    <a:pt x="102" y="61"/>
                  </a:lnTo>
                  <a:lnTo>
                    <a:pt x="66" y="64"/>
                  </a:lnTo>
                  <a:lnTo>
                    <a:pt x="47" y="64"/>
                  </a:lnTo>
                  <a:lnTo>
                    <a:pt x="22" y="63"/>
                  </a:lnTo>
                  <a:lnTo>
                    <a:pt x="1" y="60"/>
                  </a:lnTo>
                  <a:lnTo>
                    <a:pt x="0" y="49"/>
                  </a:lnTo>
                  <a:close/>
                </a:path>
              </a:pathLst>
            </a:custGeom>
            <a:solidFill>
              <a:srgbClr val="C0C0C0"/>
            </a:solidFill>
            <a:ln w="3175">
              <a:solidFill>
                <a:srgbClr val="000000"/>
              </a:solidFill>
              <a:round/>
              <a:headEnd/>
              <a:tailEnd/>
            </a:ln>
          </p:spPr>
          <p:txBody>
            <a:bodyPr/>
            <a:lstStyle/>
            <a:p>
              <a:endParaRPr lang="en-US"/>
            </a:p>
          </p:txBody>
        </p:sp>
        <p:sp>
          <p:nvSpPr>
            <p:cNvPr id="8342" name="Freeform 37"/>
            <p:cNvSpPr>
              <a:spLocks/>
            </p:cNvSpPr>
            <p:nvPr/>
          </p:nvSpPr>
          <p:spPr bwMode="auto">
            <a:xfrm>
              <a:off x="2225" y="689"/>
              <a:ext cx="179" cy="63"/>
            </a:xfrm>
            <a:custGeom>
              <a:avLst/>
              <a:gdLst>
                <a:gd name="T0" fmla="*/ 354 w 358"/>
                <a:gd name="T1" fmla="*/ 0 h 127"/>
                <a:gd name="T2" fmla="*/ 300 w 358"/>
                <a:gd name="T3" fmla="*/ 4 h 127"/>
                <a:gd name="T4" fmla="*/ 301 w 358"/>
                <a:gd name="T5" fmla="*/ 13 h 127"/>
                <a:gd name="T6" fmla="*/ 73 w 358"/>
                <a:gd name="T7" fmla="*/ 29 h 127"/>
                <a:gd name="T8" fmla="*/ 73 w 358"/>
                <a:gd name="T9" fmla="*/ 22 h 127"/>
                <a:gd name="T10" fmla="*/ 4 w 358"/>
                <a:gd name="T11" fmla="*/ 28 h 127"/>
                <a:gd name="T12" fmla="*/ 0 w 358"/>
                <a:gd name="T13" fmla="*/ 33 h 127"/>
                <a:gd name="T14" fmla="*/ 2 w 358"/>
                <a:gd name="T15" fmla="*/ 124 h 127"/>
                <a:gd name="T16" fmla="*/ 9 w 358"/>
                <a:gd name="T17" fmla="*/ 127 h 127"/>
                <a:gd name="T18" fmla="*/ 16 w 358"/>
                <a:gd name="T19" fmla="*/ 127 h 127"/>
                <a:gd name="T20" fmla="*/ 346 w 358"/>
                <a:gd name="T21" fmla="*/ 86 h 127"/>
                <a:gd name="T22" fmla="*/ 353 w 358"/>
                <a:gd name="T23" fmla="*/ 82 h 127"/>
                <a:gd name="T24" fmla="*/ 358 w 358"/>
                <a:gd name="T25" fmla="*/ 75 h 127"/>
                <a:gd name="T26" fmla="*/ 358 w 358"/>
                <a:gd name="T27" fmla="*/ 3 h 127"/>
                <a:gd name="T28" fmla="*/ 354 w 358"/>
                <a:gd name="T29" fmla="*/ 0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127"/>
                <a:gd name="T47" fmla="*/ 358 w 358"/>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127">
                  <a:moveTo>
                    <a:pt x="354" y="0"/>
                  </a:moveTo>
                  <a:lnTo>
                    <a:pt x="300" y="4"/>
                  </a:lnTo>
                  <a:lnTo>
                    <a:pt x="301" y="13"/>
                  </a:lnTo>
                  <a:lnTo>
                    <a:pt x="73" y="29"/>
                  </a:lnTo>
                  <a:lnTo>
                    <a:pt x="73" y="22"/>
                  </a:lnTo>
                  <a:lnTo>
                    <a:pt x="4" y="28"/>
                  </a:lnTo>
                  <a:lnTo>
                    <a:pt x="0" y="33"/>
                  </a:lnTo>
                  <a:lnTo>
                    <a:pt x="2" y="124"/>
                  </a:lnTo>
                  <a:lnTo>
                    <a:pt x="9" y="127"/>
                  </a:lnTo>
                  <a:lnTo>
                    <a:pt x="16" y="127"/>
                  </a:lnTo>
                  <a:lnTo>
                    <a:pt x="346" y="86"/>
                  </a:lnTo>
                  <a:lnTo>
                    <a:pt x="353" y="82"/>
                  </a:lnTo>
                  <a:lnTo>
                    <a:pt x="358" y="75"/>
                  </a:lnTo>
                  <a:lnTo>
                    <a:pt x="358" y="3"/>
                  </a:lnTo>
                  <a:lnTo>
                    <a:pt x="354" y="0"/>
                  </a:lnTo>
                  <a:close/>
                </a:path>
              </a:pathLst>
            </a:custGeom>
            <a:solidFill>
              <a:srgbClr val="C0C0C0"/>
            </a:solidFill>
            <a:ln w="3175">
              <a:solidFill>
                <a:srgbClr val="000000"/>
              </a:solidFill>
              <a:round/>
              <a:headEnd/>
              <a:tailEnd/>
            </a:ln>
          </p:spPr>
          <p:txBody>
            <a:bodyPr/>
            <a:lstStyle/>
            <a:p>
              <a:endParaRPr lang="en-US"/>
            </a:p>
          </p:txBody>
        </p:sp>
        <p:sp>
          <p:nvSpPr>
            <p:cNvPr id="8343" name="Freeform 38"/>
            <p:cNvSpPr>
              <a:spLocks/>
            </p:cNvSpPr>
            <p:nvPr/>
          </p:nvSpPr>
          <p:spPr bwMode="auto">
            <a:xfrm>
              <a:off x="2261" y="695"/>
              <a:ext cx="114" cy="54"/>
            </a:xfrm>
            <a:custGeom>
              <a:avLst/>
              <a:gdLst>
                <a:gd name="T0" fmla="*/ 0 w 228"/>
                <a:gd name="T1" fmla="*/ 15 h 109"/>
                <a:gd name="T2" fmla="*/ 228 w 228"/>
                <a:gd name="T3" fmla="*/ 0 h 109"/>
                <a:gd name="T4" fmla="*/ 228 w 228"/>
                <a:gd name="T5" fmla="*/ 81 h 109"/>
                <a:gd name="T6" fmla="*/ 193 w 228"/>
                <a:gd name="T7" fmla="*/ 85 h 109"/>
                <a:gd name="T8" fmla="*/ 97 w 228"/>
                <a:gd name="T9" fmla="*/ 98 h 109"/>
                <a:gd name="T10" fmla="*/ 41 w 228"/>
                <a:gd name="T11" fmla="*/ 105 h 109"/>
                <a:gd name="T12" fmla="*/ 0 w 228"/>
                <a:gd name="T13" fmla="*/ 109 h 109"/>
                <a:gd name="T14" fmla="*/ 0 w 228"/>
                <a:gd name="T15" fmla="*/ 15 h 109"/>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109"/>
                <a:gd name="T26" fmla="*/ 228 w 228"/>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109">
                  <a:moveTo>
                    <a:pt x="0" y="15"/>
                  </a:moveTo>
                  <a:lnTo>
                    <a:pt x="228" y="0"/>
                  </a:lnTo>
                  <a:lnTo>
                    <a:pt x="228" y="81"/>
                  </a:lnTo>
                  <a:lnTo>
                    <a:pt x="193" y="85"/>
                  </a:lnTo>
                  <a:lnTo>
                    <a:pt x="97" y="98"/>
                  </a:lnTo>
                  <a:lnTo>
                    <a:pt x="41" y="105"/>
                  </a:lnTo>
                  <a:lnTo>
                    <a:pt x="0" y="109"/>
                  </a:lnTo>
                  <a:lnTo>
                    <a:pt x="0" y="15"/>
                  </a:lnTo>
                  <a:close/>
                </a:path>
              </a:pathLst>
            </a:custGeom>
            <a:solidFill>
              <a:srgbClr val="C0C0C0"/>
            </a:solidFill>
            <a:ln w="3175">
              <a:solidFill>
                <a:srgbClr val="000000"/>
              </a:solidFill>
              <a:round/>
              <a:headEnd/>
              <a:tailEnd/>
            </a:ln>
          </p:spPr>
          <p:txBody>
            <a:bodyPr/>
            <a:lstStyle/>
            <a:p>
              <a:endParaRPr lang="en-US"/>
            </a:p>
          </p:txBody>
        </p:sp>
        <p:sp>
          <p:nvSpPr>
            <p:cNvPr id="8344" name="Freeform 39"/>
            <p:cNvSpPr>
              <a:spLocks/>
            </p:cNvSpPr>
            <p:nvPr/>
          </p:nvSpPr>
          <p:spPr bwMode="auto">
            <a:xfrm>
              <a:off x="2261" y="699"/>
              <a:ext cx="114" cy="46"/>
            </a:xfrm>
            <a:custGeom>
              <a:avLst/>
              <a:gdLst>
                <a:gd name="T0" fmla="*/ 5 w 228"/>
                <a:gd name="T1" fmla="*/ 18 h 90"/>
                <a:gd name="T2" fmla="*/ 224 w 228"/>
                <a:gd name="T3" fmla="*/ 0 h 90"/>
                <a:gd name="T4" fmla="*/ 228 w 228"/>
                <a:gd name="T5" fmla="*/ 4 h 90"/>
                <a:gd name="T6" fmla="*/ 228 w 228"/>
                <a:gd name="T7" fmla="*/ 60 h 90"/>
                <a:gd name="T8" fmla="*/ 224 w 228"/>
                <a:gd name="T9" fmla="*/ 65 h 90"/>
                <a:gd name="T10" fmla="*/ 7 w 228"/>
                <a:gd name="T11" fmla="*/ 90 h 90"/>
                <a:gd name="T12" fmla="*/ 0 w 228"/>
                <a:gd name="T13" fmla="*/ 86 h 90"/>
                <a:gd name="T14" fmla="*/ 0 w 228"/>
                <a:gd name="T15" fmla="*/ 25 h 90"/>
                <a:gd name="T16" fmla="*/ 5 w 228"/>
                <a:gd name="T17" fmla="*/ 18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8"/>
                <a:gd name="T28" fmla="*/ 0 h 90"/>
                <a:gd name="T29" fmla="*/ 228 w 228"/>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8" h="90">
                  <a:moveTo>
                    <a:pt x="5" y="18"/>
                  </a:moveTo>
                  <a:lnTo>
                    <a:pt x="224" y="0"/>
                  </a:lnTo>
                  <a:lnTo>
                    <a:pt x="228" y="4"/>
                  </a:lnTo>
                  <a:lnTo>
                    <a:pt x="228" y="60"/>
                  </a:lnTo>
                  <a:lnTo>
                    <a:pt x="224" y="65"/>
                  </a:lnTo>
                  <a:lnTo>
                    <a:pt x="7" y="90"/>
                  </a:lnTo>
                  <a:lnTo>
                    <a:pt x="0" y="86"/>
                  </a:lnTo>
                  <a:lnTo>
                    <a:pt x="0" y="25"/>
                  </a:lnTo>
                  <a:lnTo>
                    <a:pt x="5" y="18"/>
                  </a:lnTo>
                  <a:close/>
                </a:path>
              </a:pathLst>
            </a:custGeom>
            <a:solidFill>
              <a:srgbClr val="808080"/>
            </a:solidFill>
            <a:ln w="3175">
              <a:solidFill>
                <a:srgbClr val="000000"/>
              </a:solidFill>
              <a:round/>
              <a:headEnd/>
              <a:tailEnd/>
            </a:ln>
          </p:spPr>
          <p:txBody>
            <a:bodyPr/>
            <a:lstStyle/>
            <a:p>
              <a:endParaRPr lang="en-US"/>
            </a:p>
          </p:txBody>
        </p:sp>
        <p:sp>
          <p:nvSpPr>
            <p:cNvPr id="8345" name="Line 40"/>
            <p:cNvSpPr>
              <a:spLocks noChangeShapeType="1"/>
            </p:cNvSpPr>
            <p:nvPr/>
          </p:nvSpPr>
          <p:spPr bwMode="auto">
            <a:xfrm flipV="1">
              <a:off x="2264" y="705"/>
              <a:ext cx="108" cy="9"/>
            </a:xfrm>
            <a:prstGeom prst="line">
              <a:avLst/>
            </a:prstGeom>
            <a:noFill/>
            <a:ln w="3175">
              <a:solidFill>
                <a:srgbClr val="000000"/>
              </a:solidFill>
              <a:round/>
              <a:headEnd/>
              <a:tailEnd/>
            </a:ln>
          </p:spPr>
          <p:txBody>
            <a:bodyPr/>
            <a:lstStyle/>
            <a:p>
              <a:endParaRPr lang="en-US"/>
            </a:p>
          </p:txBody>
        </p:sp>
        <p:sp>
          <p:nvSpPr>
            <p:cNvPr id="8346" name="Line 41"/>
            <p:cNvSpPr>
              <a:spLocks noChangeShapeType="1"/>
            </p:cNvSpPr>
            <p:nvPr/>
          </p:nvSpPr>
          <p:spPr bwMode="auto">
            <a:xfrm flipV="1">
              <a:off x="2265" y="712"/>
              <a:ext cx="107" cy="10"/>
            </a:xfrm>
            <a:prstGeom prst="line">
              <a:avLst/>
            </a:prstGeom>
            <a:noFill/>
            <a:ln w="3175">
              <a:solidFill>
                <a:srgbClr val="000000"/>
              </a:solidFill>
              <a:round/>
              <a:headEnd/>
              <a:tailEnd/>
            </a:ln>
          </p:spPr>
          <p:txBody>
            <a:bodyPr/>
            <a:lstStyle/>
            <a:p>
              <a:endParaRPr lang="en-US"/>
            </a:p>
          </p:txBody>
        </p:sp>
        <p:sp>
          <p:nvSpPr>
            <p:cNvPr id="8347" name="Line 42"/>
            <p:cNvSpPr>
              <a:spLocks noChangeShapeType="1"/>
            </p:cNvSpPr>
            <p:nvPr/>
          </p:nvSpPr>
          <p:spPr bwMode="auto">
            <a:xfrm flipV="1">
              <a:off x="2265" y="721"/>
              <a:ext cx="107" cy="12"/>
            </a:xfrm>
            <a:prstGeom prst="line">
              <a:avLst/>
            </a:prstGeom>
            <a:noFill/>
            <a:ln w="3175">
              <a:solidFill>
                <a:srgbClr val="000000"/>
              </a:solidFill>
              <a:round/>
              <a:headEnd/>
              <a:tailEnd/>
            </a:ln>
          </p:spPr>
          <p:txBody>
            <a:bodyPr/>
            <a:lstStyle/>
            <a:p>
              <a:endParaRPr lang="en-US"/>
            </a:p>
          </p:txBody>
        </p:sp>
        <p:sp>
          <p:nvSpPr>
            <p:cNvPr id="8348" name="Line 43"/>
            <p:cNvSpPr>
              <a:spLocks noChangeShapeType="1"/>
            </p:cNvSpPr>
            <p:nvPr/>
          </p:nvSpPr>
          <p:spPr bwMode="auto">
            <a:xfrm flipV="1">
              <a:off x="2265" y="728"/>
              <a:ext cx="108" cy="13"/>
            </a:xfrm>
            <a:prstGeom prst="line">
              <a:avLst/>
            </a:prstGeom>
            <a:noFill/>
            <a:ln w="3175">
              <a:solidFill>
                <a:srgbClr val="000000"/>
              </a:solidFill>
              <a:round/>
              <a:headEnd/>
              <a:tailEnd/>
            </a:ln>
          </p:spPr>
          <p:txBody>
            <a:bodyPr/>
            <a:lstStyle/>
            <a:p>
              <a:endParaRPr lang="en-US"/>
            </a:p>
          </p:txBody>
        </p:sp>
        <p:sp>
          <p:nvSpPr>
            <p:cNvPr id="8349" name="Freeform 44"/>
            <p:cNvSpPr>
              <a:spLocks/>
            </p:cNvSpPr>
            <p:nvPr/>
          </p:nvSpPr>
          <p:spPr bwMode="auto">
            <a:xfrm>
              <a:off x="2229" y="704"/>
              <a:ext cx="28" cy="29"/>
            </a:xfrm>
            <a:custGeom>
              <a:avLst/>
              <a:gdLst>
                <a:gd name="T0" fmla="*/ 5 w 57"/>
                <a:gd name="T1" fmla="*/ 4 h 57"/>
                <a:gd name="T2" fmla="*/ 52 w 57"/>
                <a:gd name="T3" fmla="*/ 0 h 57"/>
                <a:gd name="T4" fmla="*/ 57 w 57"/>
                <a:gd name="T5" fmla="*/ 7 h 57"/>
                <a:gd name="T6" fmla="*/ 57 w 57"/>
                <a:gd name="T7" fmla="*/ 44 h 57"/>
                <a:gd name="T8" fmla="*/ 52 w 57"/>
                <a:gd name="T9" fmla="*/ 51 h 57"/>
                <a:gd name="T10" fmla="*/ 4 w 57"/>
                <a:gd name="T11" fmla="*/ 57 h 57"/>
                <a:gd name="T12" fmla="*/ 0 w 57"/>
                <a:gd name="T13" fmla="*/ 50 h 57"/>
                <a:gd name="T14" fmla="*/ 0 w 57"/>
                <a:gd name="T15" fmla="*/ 9 h 57"/>
                <a:gd name="T16" fmla="*/ 5 w 57"/>
                <a:gd name="T17" fmla="*/ 4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7"/>
                <a:gd name="T29" fmla="*/ 57 w 57"/>
                <a:gd name="T30" fmla="*/ 57 h 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7">
                  <a:moveTo>
                    <a:pt x="5" y="4"/>
                  </a:moveTo>
                  <a:lnTo>
                    <a:pt x="52" y="0"/>
                  </a:lnTo>
                  <a:lnTo>
                    <a:pt x="57" y="7"/>
                  </a:lnTo>
                  <a:lnTo>
                    <a:pt x="57" y="44"/>
                  </a:lnTo>
                  <a:lnTo>
                    <a:pt x="52" y="51"/>
                  </a:lnTo>
                  <a:lnTo>
                    <a:pt x="4" y="57"/>
                  </a:lnTo>
                  <a:lnTo>
                    <a:pt x="0" y="50"/>
                  </a:lnTo>
                  <a:lnTo>
                    <a:pt x="0" y="9"/>
                  </a:lnTo>
                  <a:lnTo>
                    <a:pt x="5" y="4"/>
                  </a:lnTo>
                  <a:close/>
                </a:path>
              </a:pathLst>
            </a:custGeom>
            <a:solidFill>
              <a:srgbClr val="FFFF00"/>
            </a:solidFill>
            <a:ln w="3175">
              <a:solidFill>
                <a:srgbClr val="000000"/>
              </a:solidFill>
              <a:round/>
              <a:headEnd/>
              <a:tailEnd/>
            </a:ln>
          </p:spPr>
          <p:txBody>
            <a:bodyPr/>
            <a:lstStyle/>
            <a:p>
              <a:endParaRPr lang="en-US"/>
            </a:p>
          </p:txBody>
        </p:sp>
        <p:sp>
          <p:nvSpPr>
            <p:cNvPr id="8350" name="Freeform 45"/>
            <p:cNvSpPr>
              <a:spLocks/>
            </p:cNvSpPr>
            <p:nvPr/>
          </p:nvSpPr>
          <p:spPr bwMode="auto">
            <a:xfrm>
              <a:off x="2229" y="735"/>
              <a:ext cx="28" cy="13"/>
            </a:xfrm>
            <a:custGeom>
              <a:avLst/>
              <a:gdLst>
                <a:gd name="T0" fmla="*/ 0 w 54"/>
                <a:gd name="T1" fmla="*/ 5 h 26"/>
                <a:gd name="T2" fmla="*/ 54 w 54"/>
                <a:gd name="T3" fmla="*/ 0 h 26"/>
                <a:gd name="T4" fmla="*/ 54 w 54"/>
                <a:gd name="T5" fmla="*/ 19 h 26"/>
                <a:gd name="T6" fmla="*/ 0 w 54"/>
                <a:gd name="T7" fmla="*/ 26 h 26"/>
                <a:gd name="T8" fmla="*/ 0 w 54"/>
                <a:gd name="T9" fmla="*/ 5 h 26"/>
                <a:gd name="T10" fmla="*/ 0 60000 65536"/>
                <a:gd name="T11" fmla="*/ 0 60000 65536"/>
                <a:gd name="T12" fmla="*/ 0 60000 65536"/>
                <a:gd name="T13" fmla="*/ 0 60000 65536"/>
                <a:gd name="T14" fmla="*/ 0 60000 65536"/>
                <a:gd name="T15" fmla="*/ 0 w 54"/>
                <a:gd name="T16" fmla="*/ 0 h 26"/>
                <a:gd name="T17" fmla="*/ 54 w 54"/>
                <a:gd name="T18" fmla="*/ 26 h 26"/>
              </a:gdLst>
              <a:ahLst/>
              <a:cxnLst>
                <a:cxn ang="T10">
                  <a:pos x="T0" y="T1"/>
                </a:cxn>
                <a:cxn ang="T11">
                  <a:pos x="T2" y="T3"/>
                </a:cxn>
                <a:cxn ang="T12">
                  <a:pos x="T4" y="T5"/>
                </a:cxn>
                <a:cxn ang="T13">
                  <a:pos x="T6" y="T7"/>
                </a:cxn>
                <a:cxn ang="T14">
                  <a:pos x="T8" y="T9"/>
                </a:cxn>
              </a:cxnLst>
              <a:rect l="T15" t="T16" r="T17" b="T18"/>
              <a:pathLst>
                <a:path w="54" h="26">
                  <a:moveTo>
                    <a:pt x="0" y="5"/>
                  </a:moveTo>
                  <a:lnTo>
                    <a:pt x="54" y="0"/>
                  </a:lnTo>
                  <a:lnTo>
                    <a:pt x="54" y="19"/>
                  </a:lnTo>
                  <a:lnTo>
                    <a:pt x="0" y="26"/>
                  </a:lnTo>
                  <a:lnTo>
                    <a:pt x="0" y="5"/>
                  </a:lnTo>
                  <a:close/>
                </a:path>
              </a:pathLst>
            </a:custGeom>
            <a:solidFill>
              <a:srgbClr val="FFFF00"/>
            </a:solidFill>
            <a:ln w="3175">
              <a:solidFill>
                <a:srgbClr val="000000"/>
              </a:solidFill>
              <a:round/>
              <a:headEnd/>
              <a:tailEnd/>
            </a:ln>
          </p:spPr>
          <p:txBody>
            <a:bodyPr/>
            <a:lstStyle/>
            <a:p>
              <a:endParaRPr lang="en-US"/>
            </a:p>
          </p:txBody>
        </p:sp>
        <p:sp>
          <p:nvSpPr>
            <p:cNvPr id="8351" name="Freeform 46"/>
            <p:cNvSpPr>
              <a:spLocks/>
            </p:cNvSpPr>
            <p:nvPr/>
          </p:nvSpPr>
          <p:spPr bwMode="auto">
            <a:xfrm>
              <a:off x="2378" y="693"/>
              <a:ext cx="23" cy="23"/>
            </a:xfrm>
            <a:custGeom>
              <a:avLst/>
              <a:gdLst>
                <a:gd name="T0" fmla="*/ 5 w 46"/>
                <a:gd name="T1" fmla="*/ 3 h 46"/>
                <a:gd name="T2" fmla="*/ 40 w 46"/>
                <a:gd name="T3" fmla="*/ 0 h 46"/>
                <a:gd name="T4" fmla="*/ 46 w 46"/>
                <a:gd name="T5" fmla="*/ 6 h 46"/>
                <a:gd name="T6" fmla="*/ 46 w 46"/>
                <a:gd name="T7" fmla="*/ 37 h 46"/>
                <a:gd name="T8" fmla="*/ 40 w 46"/>
                <a:gd name="T9" fmla="*/ 42 h 46"/>
                <a:gd name="T10" fmla="*/ 4 w 46"/>
                <a:gd name="T11" fmla="*/ 46 h 46"/>
                <a:gd name="T12" fmla="*/ 0 w 46"/>
                <a:gd name="T13" fmla="*/ 39 h 46"/>
                <a:gd name="T14" fmla="*/ 0 w 46"/>
                <a:gd name="T15" fmla="*/ 10 h 46"/>
                <a:gd name="T16" fmla="*/ 5 w 46"/>
                <a:gd name="T17" fmla="*/ 3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46"/>
                <a:gd name="T29" fmla="*/ 46 w 46"/>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46">
                  <a:moveTo>
                    <a:pt x="5" y="3"/>
                  </a:moveTo>
                  <a:lnTo>
                    <a:pt x="40" y="0"/>
                  </a:lnTo>
                  <a:lnTo>
                    <a:pt x="46" y="6"/>
                  </a:lnTo>
                  <a:lnTo>
                    <a:pt x="46" y="37"/>
                  </a:lnTo>
                  <a:lnTo>
                    <a:pt x="40" y="42"/>
                  </a:lnTo>
                  <a:lnTo>
                    <a:pt x="4" y="46"/>
                  </a:lnTo>
                  <a:lnTo>
                    <a:pt x="0" y="39"/>
                  </a:lnTo>
                  <a:lnTo>
                    <a:pt x="0" y="10"/>
                  </a:lnTo>
                  <a:lnTo>
                    <a:pt x="5" y="3"/>
                  </a:lnTo>
                  <a:close/>
                </a:path>
              </a:pathLst>
            </a:custGeom>
            <a:solidFill>
              <a:srgbClr val="FFFF00"/>
            </a:solidFill>
            <a:ln w="3175">
              <a:solidFill>
                <a:srgbClr val="000000"/>
              </a:solidFill>
              <a:round/>
              <a:headEnd/>
              <a:tailEnd/>
            </a:ln>
          </p:spPr>
          <p:txBody>
            <a:bodyPr/>
            <a:lstStyle/>
            <a:p>
              <a:endParaRPr lang="en-US"/>
            </a:p>
          </p:txBody>
        </p:sp>
        <p:sp>
          <p:nvSpPr>
            <p:cNvPr id="8352" name="Freeform 47"/>
            <p:cNvSpPr>
              <a:spLocks/>
            </p:cNvSpPr>
            <p:nvPr/>
          </p:nvSpPr>
          <p:spPr bwMode="auto">
            <a:xfrm>
              <a:off x="2379" y="718"/>
              <a:ext cx="20" cy="11"/>
            </a:xfrm>
            <a:custGeom>
              <a:avLst/>
              <a:gdLst>
                <a:gd name="T0" fmla="*/ 0 w 40"/>
                <a:gd name="T1" fmla="*/ 6 h 24"/>
                <a:gd name="T2" fmla="*/ 40 w 40"/>
                <a:gd name="T3" fmla="*/ 0 h 24"/>
                <a:gd name="T4" fmla="*/ 40 w 40"/>
                <a:gd name="T5" fmla="*/ 20 h 24"/>
                <a:gd name="T6" fmla="*/ 0 w 40"/>
                <a:gd name="T7" fmla="*/ 24 h 24"/>
                <a:gd name="T8" fmla="*/ 0 w 40"/>
                <a:gd name="T9" fmla="*/ 6 h 24"/>
                <a:gd name="T10" fmla="*/ 0 60000 65536"/>
                <a:gd name="T11" fmla="*/ 0 60000 65536"/>
                <a:gd name="T12" fmla="*/ 0 60000 65536"/>
                <a:gd name="T13" fmla="*/ 0 60000 65536"/>
                <a:gd name="T14" fmla="*/ 0 60000 65536"/>
                <a:gd name="T15" fmla="*/ 0 w 40"/>
                <a:gd name="T16" fmla="*/ 0 h 24"/>
                <a:gd name="T17" fmla="*/ 40 w 40"/>
                <a:gd name="T18" fmla="*/ 24 h 24"/>
              </a:gdLst>
              <a:ahLst/>
              <a:cxnLst>
                <a:cxn ang="T10">
                  <a:pos x="T0" y="T1"/>
                </a:cxn>
                <a:cxn ang="T11">
                  <a:pos x="T2" y="T3"/>
                </a:cxn>
                <a:cxn ang="T12">
                  <a:pos x="T4" y="T5"/>
                </a:cxn>
                <a:cxn ang="T13">
                  <a:pos x="T6" y="T7"/>
                </a:cxn>
                <a:cxn ang="T14">
                  <a:pos x="T8" y="T9"/>
                </a:cxn>
              </a:cxnLst>
              <a:rect l="T15" t="T16" r="T17" b="T18"/>
              <a:pathLst>
                <a:path w="40" h="24">
                  <a:moveTo>
                    <a:pt x="0" y="6"/>
                  </a:moveTo>
                  <a:lnTo>
                    <a:pt x="40" y="0"/>
                  </a:lnTo>
                  <a:lnTo>
                    <a:pt x="40" y="20"/>
                  </a:lnTo>
                  <a:lnTo>
                    <a:pt x="0" y="24"/>
                  </a:lnTo>
                  <a:lnTo>
                    <a:pt x="0" y="6"/>
                  </a:lnTo>
                  <a:close/>
                </a:path>
              </a:pathLst>
            </a:custGeom>
            <a:solidFill>
              <a:srgbClr val="FFFF00"/>
            </a:solidFill>
            <a:ln w="3175">
              <a:solidFill>
                <a:srgbClr val="000000"/>
              </a:solidFill>
              <a:round/>
              <a:headEnd/>
              <a:tailEnd/>
            </a:ln>
          </p:spPr>
          <p:txBody>
            <a:bodyPr/>
            <a:lstStyle/>
            <a:p>
              <a:endParaRPr lang="en-US"/>
            </a:p>
          </p:txBody>
        </p:sp>
        <p:sp>
          <p:nvSpPr>
            <p:cNvPr id="8353" name="Freeform 48"/>
            <p:cNvSpPr>
              <a:spLocks/>
            </p:cNvSpPr>
            <p:nvPr/>
          </p:nvSpPr>
          <p:spPr bwMode="auto">
            <a:xfrm>
              <a:off x="2200" y="746"/>
              <a:ext cx="212" cy="45"/>
            </a:xfrm>
            <a:custGeom>
              <a:avLst/>
              <a:gdLst>
                <a:gd name="T0" fmla="*/ 0 w 425"/>
                <a:gd name="T1" fmla="*/ 56 h 89"/>
                <a:gd name="T2" fmla="*/ 1 w 425"/>
                <a:gd name="T3" fmla="*/ 68 h 89"/>
                <a:gd name="T4" fmla="*/ 4 w 425"/>
                <a:gd name="T5" fmla="*/ 82 h 89"/>
                <a:gd name="T6" fmla="*/ 35 w 425"/>
                <a:gd name="T7" fmla="*/ 88 h 89"/>
                <a:gd name="T8" fmla="*/ 74 w 425"/>
                <a:gd name="T9" fmla="*/ 89 h 89"/>
                <a:gd name="T10" fmla="*/ 131 w 425"/>
                <a:gd name="T11" fmla="*/ 85 h 89"/>
                <a:gd name="T12" fmla="*/ 181 w 425"/>
                <a:gd name="T13" fmla="*/ 80 h 89"/>
                <a:gd name="T14" fmla="*/ 226 w 425"/>
                <a:gd name="T15" fmla="*/ 73 h 89"/>
                <a:gd name="T16" fmla="*/ 275 w 425"/>
                <a:gd name="T17" fmla="*/ 64 h 89"/>
                <a:gd name="T18" fmla="*/ 320 w 425"/>
                <a:gd name="T19" fmla="*/ 56 h 89"/>
                <a:gd name="T20" fmla="*/ 362 w 425"/>
                <a:gd name="T21" fmla="*/ 49 h 89"/>
                <a:gd name="T22" fmla="*/ 415 w 425"/>
                <a:gd name="T23" fmla="*/ 38 h 89"/>
                <a:gd name="T24" fmla="*/ 422 w 425"/>
                <a:gd name="T25" fmla="*/ 28 h 89"/>
                <a:gd name="T26" fmla="*/ 425 w 425"/>
                <a:gd name="T27" fmla="*/ 13 h 89"/>
                <a:gd name="T28" fmla="*/ 424 w 425"/>
                <a:gd name="T29" fmla="*/ 0 h 89"/>
                <a:gd name="T30" fmla="*/ 419 w 425"/>
                <a:gd name="T31" fmla="*/ 6 h 89"/>
                <a:gd name="T32" fmla="*/ 412 w 425"/>
                <a:gd name="T33" fmla="*/ 9 h 89"/>
                <a:gd name="T34" fmla="*/ 404 w 425"/>
                <a:gd name="T35" fmla="*/ 11 h 89"/>
                <a:gd name="T36" fmla="*/ 393 w 425"/>
                <a:gd name="T37" fmla="*/ 13 h 89"/>
                <a:gd name="T38" fmla="*/ 351 w 425"/>
                <a:gd name="T39" fmla="*/ 20 h 89"/>
                <a:gd name="T40" fmla="*/ 308 w 425"/>
                <a:gd name="T41" fmla="*/ 28 h 89"/>
                <a:gd name="T42" fmla="*/ 245 w 425"/>
                <a:gd name="T43" fmla="*/ 36 h 89"/>
                <a:gd name="T44" fmla="*/ 190 w 425"/>
                <a:gd name="T45" fmla="*/ 43 h 89"/>
                <a:gd name="T46" fmla="*/ 142 w 425"/>
                <a:gd name="T47" fmla="*/ 49 h 89"/>
                <a:gd name="T48" fmla="*/ 100 w 425"/>
                <a:gd name="T49" fmla="*/ 53 h 89"/>
                <a:gd name="T50" fmla="*/ 63 w 425"/>
                <a:gd name="T51" fmla="*/ 56 h 89"/>
                <a:gd name="T52" fmla="*/ 45 w 425"/>
                <a:gd name="T53" fmla="*/ 56 h 89"/>
                <a:gd name="T54" fmla="*/ 21 w 425"/>
                <a:gd name="T55" fmla="*/ 55 h 89"/>
                <a:gd name="T56" fmla="*/ 4 w 425"/>
                <a:gd name="T57" fmla="*/ 52 h 89"/>
                <a:gd name="T58" fmla="*/ 0 w 425"/>
                <a:gd name="T59" fmla="*/ 56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5"/>
                <a:gd name="T91" fmla="*/ 0 h 89"/>
                <a:gd name="T92" fmla="*/ 425 w 425"/>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5" h="89">
                  <a:moveTo>
                    <a:pt x="0" y="56"/>
                  </a:moveTo>
                  <a:lnTo>
                    <a:pt x="1" y="68"/>
                  </a:lnTo>
                  <a:lnTo>
                    <a:pt x="4" y="82"/>
                  </a:lnTo>
                  <a:lnTo>
                    <a:pt x="35" y="88"/>
                  </a:lnTo>
                  <a:lnTo>
                    <a:pt x="74" y="89"/>
                  </a:lnTo>
                  <a:lnTo>
                    <a:pt x="131" y="85"/>
                  </a:lnTo>
                  <a:lnTo>
                    <a:pt x="181" y="80"/>
                  </a:lnTo>
                  <a:lnTo>
                    <a:pt x="226" y="73"/>
                  </a:lnTo>
                  <a:lnTo>
                    <a:pt x="275" y="64"/>
                  </a:lnTo>
                  <a:lnTo>
                    <a:pt x="320" y="56"/>
                  </a:lnTo>
                  <a:lnTo>
                    <a:pt x="362" y="49"/>
                  </a:lnTo>
                  <a:lnTo>
                    <a:pt x="415" y="38"/>
                  </a:lnTo>
                  <a:lnTo>
                    <a:pt x="422" y="28"/>
                  </a:lnTo>
                  <a:lnTo>
                    <a:pt x="425" y="13"/>
                  </a:lnTo>
                  <a:lnTo>
                    <a:pt x="424" y="0"/>
                  </a:lnTo>
                  <a:lnTo>
                    <a:pt x="419" y="6"/>
                  </a:lnTo>
                  <a:lnTo>
                    <a:pt x="412" y="9"/>
                  </a:lnTo>
                  <a:lnTo>
                    <a:pt x="404" y="11"/>
                  </a:lnTo>
                  <a:lnTo>
                    <a:pt x="393" y="13"/>
                  </a:lnTo>
                  <a:lnTo>
                    <a:pt x="351" y="20"/>
                  </a:lnTo>
                  <a:lnTo>
                    <a:pt x="308" y="28"/>
                  </a:lnTo>
                  <a:lnTo>
                    <a:pt x="245" y="36"/>
                  </a:lnTo>
                  <a:lnTo>
                    <a:pt x="190" y="43"/>
                  </a:lnTo>
                  <a:lnTo>
                    <a:pt x="142" y="49"/>
                  </a:lnTo>
                  <a:lnTo>
                    <a:pt x="100" y="53"/>
                  </a:lnTo>
                  <a:lnTo>
                    <a:pt x="63" y="56"/>
                  </a:lnTo>
                  <a:lnTo>
                    <a:pt x="45" y="56"/>
                  </a:lnTo>
                  <a:lnTo>
                    <a:pt x="21" y="55"/>
                  </a:lnTo>
                  <a:lnTo>
                    <a:pt x="4" y="52"/>
                  </a:lnTo>
                  <a:lnTo>
                    <a:pt x="0" y="56"/>
                  </a:lnTo>
                  <a:close/>
                </a:path>
              </a:pathLst>
            </a:custGeom>
            <a:solidFill>
              <a:srgbClr val="808080"/>
            </a:solidFill>
            <a:ln w="3175">
              <a:solidFill>
                <a:srgbClr val="000000"/>
              </a:solidFill>
              <a:round/>
              <a:headEnd/>
              <a:tailEnd/>
            </a:ln>
          </p:spPr>
          <p:txBody>
            <a:bodyPr/>
            <a:lstStyle/>
            <a:p>
              <a:endParaRPr lang="en-US"/>
            </a:p>
          </p:txBody>
        </p:sp>
        <p:sp>
          <p:nvSpPr>
            <p:cNvPr id="8354" name="Freeform 49"/>
            <p:cNvSpPr>
              <a:spLocks/>
            </p:cNvSpPr>
            <p:nvPr/>
          </p:nvSpPr>
          <p:spPr bwMode="auto">
            <a:xfrm>
              <a:off x="1818" y="555"/>
              <a:ext cx="120" cy="78"/>
            </a:xfrm>
            <a:custGeom>
              <a:avLst/>
              <a:gdLst>
                <a:gd name="T0" fmla="*/ 98 w 240"/>
                <a:gd name="T1" fmla="*/ 0 h 158"/>
                <a:gd name="T2" fmla="*/ 173 w 240"/>
                <a:gd name="T3" fmla="*/ 4 h 158"/>
                <a:gd name="T4" fmla="*/ 162 w 240"/>
                <a:gd name="T5" fmla="*/ 52 h 158"/>
                <a:gd name="T6" fmla="*/ 240 w 240"/>
                <a:gd name="T7" fmla="*/ 59 h 158"/>
                <a:gd name="T8" fmla="*/ 228 w 240"/>
                <a:gd name="T9" fmla="*/ 110 h 158"/>
                <a:gd name="T10" fmla="*/ 152 w 240"/>
                <a:gd name="T11" fmla="*/ 103 h 158"/>
                <a:gd name="T12" fmla="*/ 138 w 240"/>
                <a:gd name="T13" fmla="*/ 158 h 158"/>
                <a:gd name="T14" fmla="*/ 52 w 240"/>
                <a:gd name="T15" fmla="*/ 148 h 158"/>
                <a:gd name="T16" fmla="*/ 67 w 240"/>
                <a:gd name="T17" fmla="*/ 102 h 158"/>
                <a:gd name="T18" fmla="*/ 0 w 240"/>
                <a:gd name="T19" fmla="*/ 96 h 158"/>
                <a:gd name="T20" fmla="*/ 20 w 240"/>
                <a:gd name="T21" fmla="*/ 45 h 158"/>
                <a:gd name="T22" fmla="*/ 81 w 240"/>
                <a:gd name="T23" fmla="*/ 49 h 158"/>
                <a:gd name="T24" fmla="*/ 98 w 240"/>
                <a:gd name="T25" fmla="*/ 0 h 1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0"/>
                <a:gd name="T40" fmla="*/ 0 h 158"/>
                <a:gd name="T41" fmla="*/ 240 w 240"/>
                <a:gd name="T42" fmla="*/ 158 h 1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0" h="158">
                  <a:moveTo>
                    <a:pt x="98" y="0"/>
                  </a:moveTo>
                  <a:lnTo>
                    <a:pt x="173" y="4"/>
                  </a:lnTo>
                  <a:lnTo>
                    <a:pt x="162" y="52"/>
                  </a:lnTo>
                  <a:lnTo>
                    <a:pt x="240" y="59"/>
                  </a:lnTo>
                  <a:lnTo>
                    <a:pt x="228" y="110"/>
                  </a:lnTo>
                  <a:lnTo>
                    <a:pt x="152" y="103"/>
                  </a:lnTo>
                  <a:lnTo>
                    <a:pt x="138" y="158"/>
                  </a:lnTo>
                  <a:lnTo>
                    <a:pt x="52" y="148"/>
                  </a:lnTo>
                  <a:lnTo>
                    <a:pt x="67" y="102"/>
                  </a:lnTo>
                  <a:lnTo>
                    <a:pt x="0" y="96"/>
                  </a:lnTo>
                  <a:lnTo>
                    <a:pt x="20" y="45"/>
                  </a:lnTo>
                  <a:lnTo>
                    <a:pt x="81" y="49"/>
                  </a:lnTo>
                  <a:lnTo>
                    <a:pt x="98" y="0"/>
                  </a:lnTo>
                  <a:close/>
                </a:path>
              </a:pathLst>
            </a:custGeom>
            <a:solidFill>
              <a:srgbClr val="800000"/>
            </a:solidFill>
            <a:ln w="3175">
              <a:solidFill>
                <a:srgbClr val="000000"/>
              </a:solidFill>
              <a:round/>
              <a:headEnd/>
              <a:tailEnd/>
            </a:ln>
          </p:spPr>
          <p:txBody>
            <a:bodyPr/>
            <a:lstStyle/>
            <a:p>
              <a:endParaRPr lang="en-US"/>
            </a:p>
          </p:txBody>
        </p:sp>
        <p:sp>
          <p:nvSpPr>
            <p:cNvPr id="8355" name="Freeform 50"/>
            <p:cNvSpPr>
              <a:spLocks/>
            </p:cNvSpPr>
            <p:nvPr/>
          </p:nvSpPr>
          <p:spPr bwMode="auto">
            <a:xfrm>
              <a:off x="2013" y="557"/>
              <a:ext cx="81" cy="223"/>
            </a:xfrm>
            <a:custGeom>
              <a:avLst/>
              <a:gdLst>
                <a:gd name="T0" fmla="*/ 161 w 161"/>
                <a:gd name="T1" fmla="*/ 16 h 447"/>
                <a:gd name="T2" fmla="*/ 73 w 161"/>
                <a:gd name="T3" fmla="*/ 0 h 447"/>
                <a:gd name="T4" fmla="*/ 47 w 161"/>
                <a:gd name="T5" fmla="*/ 0 h 447"/>
                <a:gd name="T6" fmla="*/ 7 w 161"/>
                <a:gd name="T7" fmla="*/ 141 h 447"/>
                <a:gd name="T8" fmla="*/ 0 w 161"/>
                <a:gd name="T9" fmla="*/ 204 h 447"/>
                <a:gd name="T10" fmla="*/ 0 w 161"/>
                <a:gd name="T11" fmla="*/ 414 h 447"/>
                <a:gd name="T12" fmla="*/ 7 w 161"/>
                <a:gd name="T13" fmla="*/ 447 h 447"/>
                <a:gd name="T14" fmla="*/ 60 w 161"/>
                <a:gd name="T15" fmla="*/ 442 h 447"/>
                <a:gd name="T16" fmla="*/ 60 w 161"/>
                <a:gd name="T17" fmla="*/ 429 h 447"/>
                <a:gd name="T18" fmla="*/ 41 w 161"/>
                <a:gd name="T19" fmla="*/ 424 h 447"/>
                <a:gd name="T20" fmla="*/ 36 w 161"/>
                <a:gd name="T21" fmla="*/ 413 h 447"/>
                <a:gd name="T22" fmla="*/ 27 w 161"/>
                <a:gd name="T23" fmla="*/ 385 h 447"/>
                <a:gd name="T24" fmla="*/ 27 w 161"/>
                <a:gd name="T25" fmla="*/ 200 h 447"/>
                <a:gd name="T26" fmla="*/ 78 w 161"/>
                <a:gd name="T27" fmla="*/ 13 h 447"/>
                <a:gd name="T28" fmla="*/ 107 w 161"/>
                <a:gd name="T29" fmla="*/ 13 h 447"/>
                <a:gd name="T30" fmla="*/ 161 w 161"/>
                <a:gd name="T31" fmla="*/ 16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447"/>
                <a:gd name="T50" fmla="*/ 161 w 161"/>
                <a:gd name="T51" fmla="*/ 447 h 4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447">
                  <a:moveTo>
                    <a:pt x="161" y="16"/>
                  </a:moveTo>
                  <a:lnTo>
                    <a:pt x="73" y="0"/>
                  </a:lnTo>
                  <a:lnTo>
                    <a:pt x="47" y="0"/>
                  </a:lnTo>
                  <a:lnTo>
                    <a:pt x="7" y="141"/>
                  </a:lnTo>
                  <a:lnTo>
                    <a:pt x="0" y="204"/>
                  </a:lnTo>
                  <a:lnTo>
                    <a:pt x="0" y="414"/>
                  </a:lnTo>
                  <a:lnTo>
                    <a:pt x="7" y="447"/>
                  </a:lnTo>
                  <a:lnTo>
                    <a:pt x="60" y="442"/>
                  </a:lnTo>
                  <a:lnTo>
                    <a:pt x="60" y="429"/>
                  </a:lnTo>
                  <a:lnTo>
                    <a:pt x="41" y="424"/>
                  </a:lnTo>
                  <a:lnTo>
                    <a:pt x="36" y="413"/>
                  </a:lnTo>
                  <a:lnTo>
                    <a:pt x="27" y="385"/>
                  </a:lnTo>
                  <a:lnTo>
                    <a:pt x="27" y="200"/>
                  </a:lnTo>
                  <a:lnTo>
                    <a:pt x="78" y="13"/>
                  </a:lnTo>
                  <a:lnTo>
                    <a:pt x="107" y="13"/>
                  </a:lnTo>
                  <a:lnTo>
                    <a:pt x="161" y="16"/>
                  </a:lnTo>
                  <a:close/>
                </a:path>
              </a:pathLst>
            </a:custGeom>
            <a:solidFill>
              <a:srgbClr val="FFFFFF"/>
            </a:solidFill>
            <a:ln w="3175">
              <a:solidFill>
                <a:srgbClr val="000000"/>
              </a:solidFill>
              <a:round/>
              <a:headEnd/>
              <a:tailEnd/>
            </a:ln>
          </p:spPr>
          <p:txBody>
            <a:bodyPr/>
            <a:lstStyle/>
            <a:p>
              <a:endParaRPr lang="en-US"/>
            </a:p>
          </p:txBody>
        </p:sp>
        <p:sp>
          <p:nvSpPr>
            <p:cNvPr id="8356" name="Oval 51"/>
            <p:cNvSpPr>
              <a:spLocks noChangeArrowheads="1"/>
            </p:cNvSpPr>
            <p:nvPr/>
          </p:nvSpPr>
          <p:spPr bwMode="auto">
            <a:xfrm>
              <a:off x="1798" y="666"/>
              <a:ext cx="14" cy="25"/>
            </a:xfrm>
            <a:prstGeom prst="ellipse">
              <a:avLst/>
            </a:prstGeom>
            <a:solidFill>
              <a:srgbClr val="808080"/>
            </a:solidFill>
            <a:ln w="3175">
              <a:solidFill>
                <a:srgbClr val="000000"/>
              </a:solidFill>
              <a:round/>
              <a:headEnd/>
              <a:tailEnd/>
            </a:ln>
          </p:spPr>
          <p:txBody>
            <a:bodyPr/>
            <a:lstStyle/>
            <a:p>
              <a:endParaRPr lang="en-US"/>
            </a:p>
          </p:txBody>
        </p:sp>
        <p:sp>
          <p:nvSpPr>
            <p:cNvPr id="8357" name="Oval 52"/>
            <p:cNvSpPr>
              <a:spLocks noChangeArrowheads="1"/>
            </p:cNvSpPr>
            <p:nvPr/>
          </p:nvSpPr>
          <p:spPr bwMode="auto">
            <a:xfrm>
              <a:off x="1801" y="671"/>
              <a:ext cx="7" cy="14"/>
            </a:xfrm>
            <a:prstGeom prst="ellipse">
              <a:avLst/>
            </a:prstGeom>
            <a:solidFill>
              <a:srgbClr val="808080"/>
            </a:solidFill>
            <a:ln w="3175">
              <a:solidFill>
                <a:srgbClr val="000000"/>
              </a:solidFill>
              <a:round/>
              <a:headEnd/>
              <a:tailEnd/>
            </a:ln>
          </p:spPr>
          <p:txBody>
            <a:bodyPr/>
            <a:lstStyle/>
            <a:p>
              <a:endParaRPr lang="en-US"/>
            </a:p>
          </p:txBody>
        </p:sp>
        <p:sp>
          <p:nvSpPr>
            <p:cNvPr id="8358" name="Oval 53"/>
            <p:cNvSpPr>
              <a:spLocks noChangeArrowheads="1"/>
            </p:cNvSpPr>
            <p:nvPr/>
          </p:nvSpPr>
          <p:spPr bwMode="auto">
            <a:xfrm>
              <a:off x="1897" y="678"/>
              <a:ext cx="14" cy="25"/>
            </a:xfrm>
            <a:prstGeom prst="ellipse">
              <a:avLst/>
            </a:prstGeom>
            <a:solidFill>
              <a:srgbClr val="808080"/>
            </a:solidFill>
            <a:ln w="3175">
              <a:solidFill>
                <a:srgbClr val="000000"/>
              </a:solidFill>
              <a:round/>
              <a:headEnd/>
              <a:tailEnd/>
            </a:ln>
          </p:spPr>
          <p:txBody>
            <a:bodyPr/>
            <a:lstStyle/>
            <a:p>
              <a:endParaRPr lang="en-US"/>
            </a:p>
          </p:txBody>
        </p:sp>
        <p:sp>
          <p:nvSpPr>
            <p:cNvPr id="8359" name="Oval 54"/>
            <p:cNvSpPr>
              <a:spLocks noChangeArrowheads="1"/>
            </p:cNvSpPr>
            <p:nvPr/>
          </p:nvSpPr>
          <p:spPr bwMode="auto">
            <a:xfrm>
              <a:off x="1900" y="684"/>
              <a:ext cx="7" cy="13"/>
            </a:xfrm>
            <a:prstGeom prst="ellipse">
              <a:avLst/>
            </a:prstGeom>
            <a:solidFill>
              <a:srgbClr val="808080"/>
            </a:solidFill>
            <a:ln w="3175">
              <a:solidFill>
                <a:srgbClr val="000000"/>
              </a:solidFill>
              <a:round/>
              <a:headEnd/>
              <a:tailEnd/>
            </a:ln>
          </p:spPr>
          <p:txBody>
            <a:bodyPr/>
            <a:lstStyle/>
            <a:p>
              <a:endParaRPr lang="en-US"/>
            </a:p>
          </p:txBody>
        </p:sp>
        <p:sp>
          <p:nvSpPr>
            <p:cNvPr id="8360" name="Freeform 55"/>
            <p:cNvSpPr>
              <a:spLocks/>
            </p:cNvSpPr>
            <p:nvPr/>
          </p:nvSpPr>
          <p:spPr bwMode="auto">
            <a:xfrm>
              <a:off x="1756" y="704"/>
              <a:ext cx="12" cy="25"/>
            </a:xfrm>
            <a:custGeom>
              <a:avLst/>
              <a:gdLst>
                <a:gd name="T0" fmla="*/ 0 w 24"/>
                <a:gd name="T1" fmla="*/ 0 h 50"/>
                <a:gd name="T2" fmla="*/ 24 w 24"/>
                <a:gd name="T3" fmla="*/ 4 h 50"/>
                <a:gd name="T4" fmla="*/ 24 w 24"/>
                <a:gd name="T5" fmla="*/ 50 h 50"/>
                <a:gd name="T6" fmla="*/ 0 w 24"/>
                <a:gd name="T7" fmla="*/ 46 h 50"/>
                <a:gd name="T8" fmla="*/ 0 w 24"/>
                <a:gd name="T9" fmla="*/ 0 h 50"/>
                <a:gd name="T10" fmla="*/ 0 60000 65536"/>
                <a:gd name="T11" fmla="*/ 0 60000 65536"/>
                <a:gd name="T12" fmla="*/ 0 60000 65536"/>
                <a:gd name="T13" fmla="*/ 0 60000 65536"/>
                <a:gd name="T14" fmla="*/ 0 60000 65536"/>
                <a:gd name="T15" fmla="*/ 0 w 24"/>
                <a:gd name="T16" fmla="*/ 0 h 50"/>
                <a:gd name="T17" fmla="*/ 24 w 24"/>
                <a:gd name="T18" fmla="*/ 50 h 50"/>
              </a:gdLst>
              <a:ahLst/>
              <a:cxnLst>
                <a:cxn ang="T10">
                  <a:pos x="T0" y="T1"/>
                </a:cxn>
                <a:cxn ang="T11">
                  <a:pos x="T2" y="T3"/>
                </a:cxn>
                <a:cxn ang="T12">
                  <a:pos x="T4" y="T5"/>
                </a:cxn>
                <a:cxn ang="T13">
                  <a:pos x="T6" y="T7"/>
                </a:cxn>
                <a:cxn ang="T14">
                  <a:pos x="T8" y="T9"/>
                </a:cxn>
              </a:cxnLst>
              <a:rect l="T15" t="T16" r="T17" b="T18"/>
              <a:pathLst>
                <a:path w="24" h="50">
                  <a:moveTo>
                    <a:pt x="0" y="0"/>
                  </a:moveTo>
                  <a:lnTo>
                    <a:pt x="24" y="4"/>
                  </a:lnTo>
                  <a:lnTo>
                    <a:pt x="24" y="50"/>
                  </a:lnTo>
                  <a:lnTo>
                    <a:pt x="0" y="46"/>
                  </a:lnTo>
                  <a:lnTo>
                    <a:pt x="0" y="0"/>
                  </a:lnTo>
                  <a:close/>
                </a:path>
              </a:pathLst>
            </a:custGeom>
            <a:solidFill>
              <a:srgbClr val="FFFFFF"/>
            </a:solidFill>
            <a:ln w="3175">
              <a:solidFill>
                <a:srgbClr val="000000"/>
              </a:solidFill>
              <a:round/>
              <a:headEnd/>
              <a:tailEnd/>
            </a:ln>
          </p:spPr>
          <p:txBody>
            <a:bodyPr/>
            <a:lstStyle/>
            <a:p>
              <a:endParaRPr lang="en-US"/>
            </a:p>
          </p:txBody>
        </p:sp>
        <p:sp>
          <p:nvSpPr>
            <p:cNvPr id="8361" name="Freeform 56"/>
            <p:cNvSpPr>
              <a:spLocks/>
            </p:cNvSpPr>
            <p:nvPr/>
          </p:nvSpPr>
          <p:spPr bwMode="auto">
            <a:xfrm>
              <a:off x="1928" y="730"/>
              <a:ext cx="15" cy="27"/>
            </a:xfrm>
            <a:custGeom>
              <a:avLst/>
              <a:gdLst>
                <a:gd name="T0" fmla="*/ 0 w 29"/>
                <a:gd name="T1" fmla="*/ 0 h 54"/>
                <a:gd name="T2" fmla="*/ 29 w 29"/>
                <a:gd name="T3" fmla="*/ 4 h 54"/>
                <a:gd name="T4" fmla="*/ 29 w 29"/>
                <a:gd name="T5" fmla="*/ 54 h 54"/>
                <a:gd name="T6" fmla="*/ 0 w 29"/>
                <a:gd name="T7" fmla="*/ 48 h 54"/>
                <a:gd name="T8" fmla="*/ 0 w 29"/>
                <a:gd name="T9" fmla="*/ 0 h 54"/>
                <a:gd name="T10" fmla="*/ 0 60000 65536"/>
                <a:gd name="T11" fmla="*/ 0 60000 65536"/>
                <a:gd name="T12" fmla="*/ 0 60000 65536"/>
                <a:gd name="T13" fmla="*/ 0 60000 65536"/>
                <a:gd name="T14" fmla="*/ 0 60000 65536"/>
                <a:gd name="T15" fmla="*/ 0 w 29"/>
                <a:gd name="T16" fmla="*/ 0 h 54"/>
                <a:gd name="T17" fmla="*/ 29 w 29"/>
                <a:gd name="T18" fmla="*/ 54 h 54"/>
              </a:gdLst>
              <a:ahLst/>
              <a:cxnLst>
                <a:cxn ang="T10">
                  <a:pos x="T0" y="T1"/>
                </a:cxn>
                <a:cxn ang="T11">
                  <a:pos x="T2" y="T3"/>
                </a:cxn>
                <a:cxn ang="T12">
                  <a:pos x="T4" y="T5"/>
                </a:cxn>
                <a:cxn ang="T13">
                  <a:pos x="T6" y="T7"/>
                </a:cxn>
                <a:cxn ang="T14">
                  <a:pos x="T8" y="T9"/>
                </a:cxn>
              </a:cxnLst>
              <a:rect l="T15" t="T16" r="T17" b="T18"/>
              <a:pathLst>
                <a:path w="29" h="54">
                  <a:moveTo>
                    <a:pt x="0" y="0"/>
                  </a:moveTo>
                  <a:lnTo>
                    <a:pt x="29" y="4"/>
                  </a:lnTo>
                  <a:lnTo>
                    <a:pt x="29" y="54"/>
                  </a:lnTo>
                  <a:lnTo>
                    <a:pt x="0" y="48"/>
                  </a:lnTo>
                  <a:lnTo>
                    <a:pt x="0" y="0"/>
                  </a:lnTo>
                  <a:close/>
                </a:path>
              </a:pathLst>
            </a:custGeom>
            <a:solidFill>
              <a:srgbClr val="FFFFFF"/>
            </a:solidFill>
            <a:ln w="3175">
              <a:solidFill>
                <a:srgbClr val="000000"/>
              </a:solidFill>
              <a:round/>
              <a:headEnd/>
              <a:tailEnd/>
            </a:ln>
          </p:spPr>
          <p:txBody>
            <a:bodyPr/>
            <a:lstStyle/>
            <a:p>
              <a:endParaRPr lang="en-US"/>
            </a:p>
          </p:txBody>
        </p:sp>
        <p:sp>
          <p:nvSpPr>
            <p:cNvPr id="8362" name="Freeform 57"/>
            <p:cNvSpPr>
              <a:spLocks/>
            </p:cNvSpPr>
            <p:nvPr/>
          </p:nvSpPr>
          <p:spPr bwMode="auto">
            <a:xfrm>
              <a:off x="1918" y="677"/>
              <a:ext cx="36" cy="51"/>
            </a:xfrm>
            <a:custGeom>
              <a:avLst/>
              <a:gdLst>
                <a:gd name="T0" fmla="*/ 0 w 71"/>
                <a:gd name="T1" fmla="*/ 0 h 102"/>
                <a:gd name="T2" fmla="*/ 71 w 71"/>
                <a:gd name="T3" fmla="*/ 7 h 102"/>
                <a:gd name="T4" fmla="*/ 71 w 71"/>
                <a:gd name="T5" fmla="*/ 102 h 102"/>
                <a:gd name="T6" fmla="*/ 0 w 71"/>
                <a:gd name="T7" fmla="*/ 92 h 102"/>
                <a:gd name="T8" fmla="*/ 0 w 71"/>
                <a:gd name="T9" fmla="*/ 0 h 102"/>
                <a:gd name="T10" fmla="*/ 0 60000 65536"/>
                <a:gd name="T11" fmla="*/ 0 60000 65536"/>
                <a:gd name="T12" fmla="*/ 0 60000 65536"/>
                <a:gd name="T13" fmla="*/ 0 60000 65536"/>
                <a:gd name="T14" fmla="*/ 0 60000 65536"/>
                <a:gd name="T15" fmla="*/ 0 w 71"/>
                <a:gd name="T16" fmla="*/ 0 h 102"/>
                <a:gd name="T17" fmla="*/ 71 w 71"/>
                <a:gd name="T18" fmla="*/ 102 h 102"/>
              </a:gdLst>
              <a:ahLst/>
              <a:cxnLst>
                <a:cxn ang="T10">
                  <a:pos x="T0" y="T1"/>
                </a:cxn>
                <a:cxn ang="T11">
                  <a:pos x="T2" y="T3"/>
                </a:cxn>
                <a:cxn ang="T12">
                  <a:pos x="T4" y="T5"/>
                </a:cxn>
                <a:cxn ang="T13">
                  <a:pos x="T6" y="T7"/>
                </a:cxn>
                <a:cxn ang="T14">
                  <a:pos x="T8" y="T9"/>
                </a:cxn>
              </a:cxnLst>
              <a:rect l="T15" t="T16" r="T17" b="T18"/>
              <a:pathLst>
                <a:path w="71" h="102">
                  <a:moveTo>
                    <a:pt x="0" y="0"/>
                  </a:moveTo>
                  <a:lnTo>
                    <a:pt x="71" y="7"/>
                  </a:lnTo>
                  <a:lnTo>
                    <a:pt x="71" y="102"/>
                  </a:lnTo>
                  <a:lnTo>
                    <a:pt x="0" y="92"/>
                  </a:lnTo>
                  <a:lnTo>
                    <a:pt x="0" y="0"/>
                  </a:lnTo>
                  <a:close/>
                </a:path>
              </a:pathLst>
            </a:custGeom>
            <a:solidFill>
              <a:srgbClr val="FFFFFF"/>
            </a:solidFill>
            <a:ln w="3175">
              <a:solidFill>
                <a:srgbClr val="000000"/>
              </a:solidFill>
              <a:round/>
              <a:headEnd/>
              <a:tailEnd/>
            </a:ln>
          </p:spPr>
          <p:txBody>
            <a:bodyPr/>
            <a:lstStyle/>
            <a:p>
              <a:endParaRPr lang="en-US"/>
            </a:p>
          </p:txBody>
        </p:sp>
        <p:sp>
          <p:nvSpPr>
            <p:cNvPr id="8363" name="Line 58"/>
            <p:cNvSpPr>
              <a:spLocks noChangeShapeType="1"/>
            </p:cNvSpPr>
            <p:nvPr/>
          </p:nvSpPr>
          <p:spPr bwMode="auto">
            <a:xfrm>
              <a:off x="1924" y="697"/>
              <a:ext cx="1" cy="10"/>
            </a:xfrm>
            <a:prstGeom prst="line">
              <a:avLst/>
            </a:prstGeom>
            <a:noFill/>
            <a:ln w="3175">
              <a:solidFill>
                <a:srgbClr val="000000"/>
              </a:solidFill>
              <a:round/>
              <a:headEnd/>
              <a:tailEnd/>
            </a:ln>
          </p:spPr>
          <p:txBody>
            <a:bodyPr/>
            <a:lstStyle/>
            <a:p>
              <a:endParaRPr lang="en-US"/>
            </a:p>
          </p:txBody>
        </p:sp>
        <p:sp>
          <p:nvSpPr>
            <p:cNvPr id="8364" name="Freeform 59"/>
            <p:cNvSpPr>
              <a:spLocks/>
            </p:cNvSpPr>
            <p:nvPr/>
          </p:nvSpPr>
          <p:spPr bwMode="auto">
            <a:xfrm>
              <a:off x="1959" y="694"/>
              <a:ext cx="40" cy="53"/>
            </a:xfrm>
            <a:custGeom>
              <a:avLst/>
              <a:gdLst>
                <a:gd name="T0" fmla="*/ 0 w 80"/>
                <a:gd name="T1" fmla="*/ 0 h 107"/>
                <a:gd name="T2" fmla="*/ 80 w 80"/>
                <a:gd name="T3" fmla="*/ 11 h 107"/>
                <a:gd name="T4" fmla="*/ 80 w 80"/>
                <a:gd name="T5" fmla="*/ 107 h 107"/>
                <a:gd name="T6" fmla="*/ 0 w 80"/>
                <a:gd name="T7" fmla="*/ 94 h 107"/>
                <a:gd name="T8" fmla="*/ 0 w 80"/>
                <a:gd name="T9" fmla="*/ 0 h 107"/>
                <a:gd name="T10" fmla="*/ 0 60000 65536"/>
                <a:gd name="T11" fmla="*/ 0 60000 65536"/>
                <a:gd name="T12" fmla="*/ 0 60000 65536"/>
                <a:gd name="T13" fmla="*/ 0 60000 65536"/>
                <a:gd name="T14" fmla="*/ 0 60000 65536"/>
                <a:gd name="T15" fmla="*/ 0 w 80"/>
                <a:gd name="T16" fmla="*/ 0 h 107"/>
                <a:gd name="T17" fmla="*/ 80 w 80"/>
                <a:gd name="T18" fmla="*/ 107 h 107"/>
              </a:gdLst>
              <a:ahLst/>
              <a:cxnLst>
                <a:cxn ang="T10">
                  <a:pos x="T0" y="T1"/>
                </a:cxn>
                <a:cxn ang="T11">
                  <a:pos x="T2" y="T3"/>
                </a:cxn>
                <a:cxn ang="T12">
                  <a:pos x="T4" y="T5"/>
                </a:cxn>
                <a:cxn ang="T13">
                  <a:pos x="T6" y="T7"/>
                </a:cxn>
                <a:cxn ang="T14">
                  <a:pos x="T8" y="T9"/>
                </a:cxn>
              </a:cxnLst>
              <a:rect l="T15" t="T16" r="T17" b="T18"/>
              <a:pathLst>
                <a:path w="80" h="107">
                  <a:moveTo>
                    <a:pt x="0" y="0"/>
                  </a:moveTo>
                  <a:lnTo>
                    <a:pt x="80" y="11"/>
                  </a:lnTo>
                  <a:lnTo>
                    <a:pt x="80" y="107"/>
                  </a:lnTo>
                  <a:lnTo>
                    <a:pt x="0" y="94"/>
                  </a:lnTo>
                  <a:lnTo>
                    <a:pt x="0" y="0"/>
                  </a:lnTo>
                  <a:close/>
                </a:path>
              </a:pathLst>
            </a:custGeom>
            <a:solidFill>
              <a:srgbClr val="FFFFFF"/>
            </a:solidFill>
            <a:ln w="3175">
              <a:solidFill>
                <a:srgbClr val="000000"/>
              </a:solidFill>
              <a:round/>
              <a:headEnd/>
              <a:tailEnd/>
            </a:ln>
          </p:spPr>
          <p:txBody>
            <a:bodyPr/>
            <a:lstStyle/>
            <a:p>
              <a:endParaRPr lang="en-US"/>
            </a:p>
          </p:txBody>
        </p:sp>
        <p:sp>
          <p:nvSpPr>
            <p:cNvPr id="8365" name="Line 60"/>
            <p:cNvSpPr>
              <a:spLocks noChangeShapeType="1"/>
            </p:cNvSpPr>
            <p:nvPr/>
          </p:nvSpPr>
          <p:spPr bwMode="auto">
            <a:xfrm>
              <a:off x="1965" y="713"/>
              <a:ext cx="1" cy="9"/>
            </a:xfrm>
            <a:prstGeom prst="line">
              <a:avLst/>
            </a:prstGeom>
            <a:noFill/>
            <a:ln w="3175">
              <a:solidFill>
                <a:srgbClr val="000000"/>
              </a:solidFill>
              <a:round/>
              <a:headEnd/>
              <a:tailEnd/>
            </a:ln>
          </p:spPr>
          <p:txBody>
            <a:bodyPr/>
            <a:lstStyle/>
            <a:p>
              <a:endParaRPr lang="en-US"/>
            </a:p>
          </p:txBody>
        </p:sp>
        <p:sp>
          <p:nvSpPr>
            <p:cNvPr id="8366" name="Line 61"/>
            <p:cNvSpPr>
              <a:spLocks noChangeShapeType="1"/>
            </p:cNvSpPr>
            <p:nvPr/>
          </p:nvSpPr>
          <p:spPr bwMode="auto">
            <a:xfrm>
              <a:off x="2028" y="687"/>
              <a:ext cx="191" cy="25"/>
            </a:xfrm>
            <a:prstGeom prst="line">
              <a:avLst/>
            </a:prstGeom>
            <a:noFill/>
            <a:ln w="3175">
              <a:solidFill>
                <a:srgbClr val="000000"/>
              </a:solidFill>
              <a:round/>
              <a:headEnd/>
              <a:tailEnd/>
            </a:ln>
          </p:spPr>
          <p:txBody>
            <a:bodyPr/>
            <a:lstStyle/>
            <a:p>
              <a:endParaRPr lang="en-US"/>
            </a:p>
          </p:txBody>
        </p:sp>
        <p:sp>
          <p:nvSpPr>
            <p:cNvPr id="8367" name="Freeform 62"/>
            <p:cNvSpPr>
              <a:spLocks/>
            </p:cNvSpPr>
            <p:nvPr/>
          </p:nvSpPr>
          <p:spPr bwMode="auto">
            <a:xfrm>
              <a:off x="2227" y="736"/>
              <a:ext cx="175" cy="21"/>
            </a:xfrm>
            <a:custGeom>
              <a:avLst/>
              <a:gdLst>
                <a:gd name="T0" fmla="*/ 0 w 350"/>
                <a:gd name="T1" fmla="*/ 41 h 43"/>
                <a:gd name="T2" fmla="*/ 17 w 350"/>
                <a:gd name="T3" fmla="*/ 43 h 43"/>
                <a:gd name="T4" fmla="*/ 41 w 350"/>
                <a:gd name="T5" fmla="*/ 43 h 43"/>
                <a:gd name="T6" fmla="*/ 63 w 350"/>
                <a:gd name="T7" fmla="*/ 41 h 43"/>
                <a:gd name="T8" fmla="*/ 88 w 350"/>
                <a:gd name="T9" fmla="*/ 38 h 43"/>
                <a:gd name="T10" fmla="*/ 311 w 350"/>
                <a:gd name="T11" fmla="*/ 9 h 43"/>
                <a:gd name="T12" fmla="*/ 340 w 350"/>
                <a:gd name="T13" fmla="*/ 4 h 43"/>
                <a:gd name="T14" fmla="*/ 350 w 350"/>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350"/>
                <a:gd name="T25" fmla="*/ 0 h 43"/>
                <a:gd name="T26" fmla="*/ 350 w 350"/>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 h="43">
                  <a:moveTo>
                    <a:pt x="0" y="41"/>
                  </a:moveTo>
                  <a:lnTo>
                    <a:pt x="17" y="43"/>
                  </a:lnTo>
                  <a:lnTo>
                    <a:pt x="41" y="43"/>
                  </a:lnTo>
                  <a:lnTo>
                    <a:pt x="63" y="41"/>
                  </a:lnTo>
                  <a:lnTo>
                    <a:pt x="88" y="38"/>
                  </a:lnTo>
                  <a:lnTo>
                    <a:pt x="311" y="9"/>
                  </a:lnTo>
                  <a:lnTo>
                    <a:pt x="340" y="4"/>
                  </a:lnTo>
                  <a:lnTo>
                    <a:pt x="350" y="0"/>
                  </a:lnTo>
                </a:path>
              </a:pathLst>
            </a:custGeom>
            <a:noFill/>
            <a:ln w="3175">
              <a:solidFill>
                <a:srgbClr val="000000"/>
              </a:solidFill>
              <a:round/>
              <a:headEnd/>
              <a:tailEnd/>
            </a:ln>
          </p:spPr>
          <p:txBody>
            <a:bodyPr/>
            <a:lstStyle/>
            <a:p>
              <a:endParaRPr lang="en-US"/>
            </a:p>
          </p:txBody>
        </p:sp>
        <p:sp>
          <p:nvSpPr>
            <p:cNvPr id="8368" name="Freeform 63"/>
            <p:cNvSpPr>
              <a:spLocks/>
            </p:cNvSpPr>
            <p:nvPr/>
          </p:nvSpPr>
          <p:spPr bwMode="auto">
            <a:xfrm>
              <a:off x="2162" y="651"/>
              <a:ext cx="246" cy="44"/>
            </a:xfrm>
            <a:custGeom>
              <a:avLst/>
              <a:gdLst>
                <a:gd name="T0" fmla="*/ 369 w 492"/>
                <a:gd name="T1" fmla="*/ 0 h 88"/>
                <a:gd name="T2" fmla="*/ 440 w 492"/>
                <a:gd name="T3" fmla="*/ 15 h 88"/>
                <a:gd name="T4" fmla="*/ 457 w 492"/>
                <a:gd name="T5" fmla="*/ 23 h 88"/>
                <a:gd name="T6" fmla="*/ 471 w 492"/>
                <a:gd name="T7" fmla="*/ 36 h 88"/>
                <a:gd name="T8" fmla="*/ 486 w 492"/>
                <a:gd name="T9" fmla="*/ 54 h 88"/>
                <a:gd name="T10" fmla="*/ 492 w 492"/>
                <a:gd name="T11" fmla="*/ 64 h 88"/>
                <a:gd name="T12" fmla="*/ 135 w 492"/>
                <a:gd name="T13" fmla="*/ 88 h 88"/>
                <a:gd name="T14" fmla="*/ 118 w 492"/>
                <a:gd name="T15" fmla="*/ 64 h 88"/>
                <a:gd name="T16" fmla="*/ 108 w 492"/>
                <a:gd name="T17" fmla="*/ 53 h 88"/>
                <a:gd name="T18" fmla="*/ 97 w 492"/>
                <a:gd name="T19" fmla="*/ 44 h 88"/>
                <a:gd name="T20" fmla="*/ 67 w 492"/>
                <a:gd name="T21" fmla="*/ 36 h 88"/>
                <a:gd name="T22" fmla="*/ 0 w 492"/>
                <a:gd name="T23" fmla="*/ 19 h 88"/>
                <a:gd name="T24" fmla="*/ 369 w 492"/>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2"/>
                <a:gd name="T40" fmla="*/ 0 h 88"/>
                <a:gd name="T41" fmla="*/ 492 w 492"/>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2" h="88">
                  <a:moveTo>
                    <a:pt x="369" y="0"/>
                  </a:moveTo>
                  <a:lnTo>
                    <a:pt x="440" y="15"/>
                  </a:lnTo>
                  <a:lnTo>
                    <a:pt x="457" y="23"/>
                  </a:lnTo>
                  <a:lnTo>
                    <a:pt x="471" y="36"/>
                  </a:lnTo>
                  <a:lnTo>
                    <a:pt x="486" y="54"/>
                  </a:lnTo>
                  <a:lnTo>
                    <a:pt x="492" y="64"/>
                  </a:lnTo>
                  <a:lnTo>
                    <a:pt x="135" y="88"/>
                  </a:lnTo>
                  <a:lnTo>
                    <a:pt x="118" y="64"/>
                  </a:lnTo>
                  <a:lnTo>
                    <a:pt x="108" y="53"/>
                  </a:lnTo>
                  <a:lnTo>
                    <a:pt x="97" y="44"/>
                  </a:lnTo>
                  <a:lnTo>
                    <a:pt x="67" y="36"/>
                  </a:lnTo>
                  <a:lnTo>
                    <a:pt x="0" y="19"/>
                  </a:lnTo>
                  <a:lnTo>
                    <a:pt x="369" y="0"/>
                  </a:lnTo>
                  <a:close/>
                </a:path>
              </a:pathLst>
            </a:custGeom>
            <a:solidFill>
              <a:srgbClr val="FFFFFF"/>
            </a:solidFill>
            <a:ln w="3175">
              <a:solidFill>
                <a:srgbClr val="000000"/>
              </a:solidFill>
              <a:round/>
              <a:headEnd/>
              <a:tailEnd/>
            </a:ln>
          </p:spPr>
          <p:txBody>
            <a:bodyPr/>
            <a:lstStyle/>
            <a:p>
              <a:endParaRPr lang="en-US"/>
            </a:p>
          </p:txBody>
        </p:sp>
        <p:sp>
          <p:nvSpPr>
            <p:cNvPr id="8369" name="Freeform 64"/>
            <p:cNvSpPr>
              <a:spLocks/>
            </p:cNvSpPr>
            <p:nvPr/>
          </p:nvSpPr>
          <p:spPr bwMode="auto">
            <a:xfrm>
              <a:off x="2248" y="653"/>
              <a:ext cx="73" cy="35"/>
            </a:xfrm>
            <a:custGeom>
              <a:avLst/>
              <a:gdLst>
                <a:gd name="T0" fmla="*/ 0 w 144"/>
                <a:gd name="T1" fmla="*/ 0 h 71"/>
                <a:gd name="T2" fmla="*/ 57 w 144"/>
                <a:gd name="T3" fmla="*/ 18 h 71"/>
                <a:gd name="T4" fmla="*/ 94 w 144"/>
                <a:gd name="T5" fmla="*/ 29 h 71"/>
                <a:gd name="T6" fmla="*/ 110 w 144"/>
                <a:gd name="T7" fmla="*/ 36 h 71"/>
                <a:gd name="T8" fmla="*/ 122 w 144"/>
                <a:gd name="T9" fmla="*/ 46 h 71"/>
                <a:gd name="T10" fmla="*/ 132 w 144"/>
                <a:gd name="T11" fmla="*/ 53 h 71"/>
                <a:gd name="T12" fmla="*/ 144 w 144"/>
                <a:gd name="T13" fmla="*/ 71 h 71"/>
                <a:gd name="T14" fmla="*/ 0 60000 65536"/>
                <a:gd name="T15" fmla="*/ 0 60000 65536"/>
                <a:gd name="T16" fmla="*/ 0 60000 65536"/>
                <a:gd name="T17" fmla="*/ 0 60000 65536"/>
                <a:gd name="T18" fmla="*/ 0 60000 65536"/>
                <a:gd name="T19" fmla="*/ 0 60000 65536"/>
                <a:gd name="T20" fmla="*/ 0 60000 65536"/>
                <a:gd name="T21" fmla="*/ 0 w 144"/>
                <a:gd name="T22" fmla="*/ 0 h 71"/>
                <a:gd name="T23" fmla="*/ 144 w 144"/>
                <a:gd name="T24" fmla="*/ 71 h 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 h="71">
                  <a:moveTo>
                    <a:pt x="0" y="0"/>
                  </a:moveTo>
                  <a:lnTo>
                    <a:pt x="57" y="18"/>
                  </a:lnTo>
                  <a:lnTo>
                    <a:pt x="94" y="29"/>
                  </a:lnTo>
                  <a:lnTo>
                    <a:pt x="110" y="36"/>
                  </a:lnTo>
                  <a:lnTo>
                    <a:pt x="122" y="46"/>
                  </a:lnTo>
                  <a:lnTo>
                    <a:pt x="132" y="53"/>
                  </a:lnTo>
                  <a:lnTo>
                    <a:pt x="144" y="71"/>
                  </a:lnTo>
                </a:path>
              </a:pathLst>
            </a:custGeom>
            <a:noFill/>
            <a:ln w="3175">
              <a:solidFill>
                <a:srgbClr val="000000"/>
              </a:solidFill>
              <a:round/>
              <a:headEnd/>
              <a:tailEnd/>
            </a:ln>
          </p:spPr>
          <p:txBody>
            <a:bodyPr/>
            <a:lstStyle/>
            <a:p>
              <a:endParaRPr lang="en-US"/>
            </a:p>
          </p:txBody>
        </p:sp>
        <p:sp>
          <p:nvSpPr>
            <p:cNvPr id="8370" name="Freeform 65"/>
            <p:cNvSpPr>
              <a:spLocks/>
            </p:cNvSpPr>
            <p:nvPr/>
          </p:nvSpPr>
          <p:spPr bwMode="auto">
            <a:xfrm>
              <a:off x="2331" y="652"/>
              <a:ext cx="70" cy="31"/>
            </a:xfrm>
            <a:custGeom>
              <a:avLst/>
              <a:gdLst>
                <a:gd name="T0" fmla="*/ 0 w 140"/>
                <a:gd name="T1" fmla="*/ 0 h 61"/>
                <a:gd name="T2" fmla="*/ 74 w 140"/>
                <a:gd name="T3" fmla="*/ 18 h 61"/>
                <a:gd name="T4" fmla="*/ 90 w 140"/>
                <a:gd name="T5" fmla="*/ 21 h 61"/>
                <a:gd name="T6" fmla="*/ 102 w 140"/>
                <a:gd name="T7" fmla="*/ 25 h 61"/>
                <a:gd name="T8" fmla="*/ 113 w 140"/>
                <a:gd name="T9" fmla="*/ 31 h 61"/>
                <a:gd name="T10" fmla="*/ 124 w 140"/>
                <a:gd name="T11" fmla="*/ 41 h 61"/>
                <a:gd name="T12" fmla="*/ 140 w 140"/>
                <a:gd name="T13" fmla="*/ 61 h 61"/>
                <a:gd name="T14" fmla="*/ 0 60000 65536"/>
                <a:gd name="T15" fmla="*/ 0 60000 65536"/>
                <a:gd name="T16" fmla="*/ 0 60000 65536"/>
                <a:gd name="T17" fmla="*/ 0 60000 65536"/>
                <a:gd name="T18" fmla="*/ 0 60000 65536"/>
                <a:gd name="T19" fmla="*/ 0 60000 65536"/>
                <a:gd name="T20" fmla="*/ 0 60000 65536"/>
                <a:gd name="T21" fmla="*/ 0 w 140"/>
                <a:gd name="T22" fmla="*/ 0 h 61"/>
                <a:gd name="T23" fmla="*/ 140 w 140"/>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61">
                  <a:moveTo>
                    <a:pt x="0" y="0"/>
                  </a:moveTo>
                  <a:lnTo>
                    <a:pt x="74" y="18"/>
                  </a:lnTo>
                  <a:lnTo>
                    <a:pt x="90" y="21"/>
                  </a:lnTo>
                  <a:lnTo>
                    <a:pt x="102" y="25"/>
                  </a:lnTo>
                  <a:lnTo>
                    <a:pt x="113" y="31"/>
                  </a:lnTo>
                  <a:lnTo>
                    <a:pt x="124" y="41"/>
                  </a:lnTo>
                  <a:lnTo>
                    <a:pt x="140" y="61"/>
                  </a:lnTo>
                </a:path>
              </a:pathLst>
            </a:custGeom>
            <a:noFill/>
            <a:ln w="3175">
              <a:solidFill>
                <a:srgbClr val="000000"/>
              </a:solidFill>
              <a:round/>
              <a:headEnd/>
              <a:tailEnd/>
            </a:ln>
          </p:spPr>
          <p:txBody>
            <a:bodyPr/>
            <a:lstStyle/>
            <a:p>
              <a:endParaRPr lang="en-US"/>
            </a:p>
          </p:txBody>
        </p:sp>
        <p:sp>
          <p:nvSpPr>
            <p:cNvPr id="8371" name="Line 66"/>
            <p:cNvSpPr>
              <a:spLocks noChangeShapeType="1"/>
            </p:cNvSpPr>
            <p:nvPr/>
          </p:nvSpPr>
          <p:spPr bwMode="auto">
            <a:xfrm>
              <a:off x="2029" y="734"/>
              <a:ext cx="91" cy="13"/>
            </a:xfrm>
            <a:prstGeom prst="line">
              <a:avLst/>
            </a:prstGeom>
            <a:noFill/>
            <a:ln w="3175">
              <a:solidFill>
                <a:srgbClr val="000000"/>
              </a:solidFill>
              <a:round/>
              <a:headEnd/>
              <a:tailEnd/>
            </a:ln>
          </p:spPr>
          <p:txBody>
            <a:bodyPr/>
            <a:lstStyle/>
            <a:p>
              <a:endParaRPr lang="en-US"/>
            </a:p>
          </p:txBody>
        </p:sp>
        <p:sp>
          <p:nvSpPr>
            <p:cNvPr id="8372" name="Line 67"/>
            <p:cNvSpPr>
              <a:spLocks noChangeShapeType="1"/>
            </p:cNvSpPr>
            <p:nvPr/>
          </p:nvSpPr>
          <p:spPr bwMode="auto">
            <a:xfrm>
              <a:off x="2032" y="764"/>
              <a:ext cx="80" cy="13"/>
            </a:xfrm>
            <a:prstGeom prst="line">
              <a:avLst/>
            </a:prstGeom>
            <a:noFill/>
            <a:ln w="3175">
              <a:solidFill>
                <a:srgbClr val="000000"/>
              </a:solidFill>
              <a:round/>
              <a:headEnd/>
              <a:tailEnd/>
            </a:ln>
          </p:spPr>
          <p:txBody>
            <a:bodyPr/>
            <a:lstStyle/>
            <a:p>
              <a:endParaRPr lang="en-US"/>
            </a:p>
          </p:txBody>
        </p:sp>
        <p:sp>
          <p:nvSpPr>
            <p:cNvPr id="8373" name="Freeform 68"/>
            <p:cNvSpPr>
              <a:spLocks/>
            </p:cNvSpPr>
            <p:nvPr/>
          </p:nvSpPr>
          <p:spPr bwMode="auto">
            <a:xfrm>
              <a:off x="2124" y="721"/>
              <a:ext cx="84" cy="31"/>
            </a:xfrm>
            <a:custGeom>
              <a:avLst/>
              <a:gdLst>
                <a:gd name="T0" fmla="*/ 169 w 169"/>
                <a:gd name="T1" fmla="*/ 63 h 63"/>
                <a:gd name="T2" fmla="*/ 159 w 169"/>
                <a:gd name="T3" fmla="*/ 42 h 63"/>
                <a:gd name="T4" fmla="*/ 148 w 169"/>
                <a:gd name="T5" fmla="*/ 27 h 63"/>
                <a:gd name="T6" fmla="*/ 131 w 169"/>
                <a:gd name="T7" fmla="*/ 15 h 63"/>
                <a:gd name="T8" fmla="*/ 106 w 169"/>
                <a:gd name="T9" fmla="*/ 8 h 63"/>
                <a:gd name="T10" fmla="*/ 80 w 169"/>
                <a:gd name="T11" fmla="*/ 3 h 63"/>
                <a:gd name="T12" fmla="*/ 45 w 169"/>
                <a:gd name="T13" fmla="*/ 0 h 63"/>
                <a:gd name="T14" fmla="*/ 25 w 169"/>
                <a:gd name="T15" fmla="*/ 6 h 63"/>
                <a:gd name="T16" fmla="*/ 11 w 169"/>
                <a:gd name="T17" fmla="*/ 14 h 63"/>
                <a:gd name="T18" fmla="*/ 0 w 169"/>
                <a:gd name="T19" fmla="*/ 27 h 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63"/>
                <a:gd name="T32" fmla="*/ 169 w 169"/>
                <a:gd name="T33" fmla="*/ 63 h 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63">
                  <a:moveTo>
                    <a:pt x="169" y="63"/>
                  </a:moveTo>
                  <a:lnTo>
                    <a:pt x="159" y="42"/>
                  </a:lnTo>
                  <a:lnTo>
                    <a:pt x="148" y="27"/>
                  </a:lnTo>
                  <a:lnTo>
                    <a:pt x="131" y="15"/>
                  </a:lnTo>
                  <a:lnTo>
                    <a:pt x="106" y="8"/>
                  </a:lnTo>
                  <a:lnTo>
                    <a:pt x="80" y="3"/>
                  </a:lnTo>
                  <a:lnTo>
                    <a:pt x="45" y="0"/>
                  </a:lnTo>
                  <a:lnTo>
                    <a:pt x="25" y="6"/>
                  </a:lnTo>
                  <a:lnTo>
                    <a:pt x="11" y="14"/>
                  </a:lnTo>
                  <a:lnTo>
                    <a:pt x="0" y="27"/>
                  </a:lnTo>
                </a:path>
              </a:pathLst>
            </a:custGeom>
            <a:noFill/>
            <a:ln w="3175">
              <a:solidFill>
                <a:srgbClr val="000000"/>
              </a:solidFill>
              <a:round/>
              <a:headEnd/>
              <a:tailEnd/>
            </a:ln>
          </p:spPr>
          <p:txBody>
            <a:bodyPr/>
            <a:lstStyle/>
            <a:p>
              <a:endParaRPr lang="en-US"/>
            </a:p>
          </p:txBody>
        </p:sp>
        <p:sp>
          <p:nvSpPr>
            <p:cNvPr id="8374" name="Line 69"/>
            <p:cNvSpPr>
              <a:spLocks noChangeShapeType="1"/>
            </p:cNvSpPr>
            <p:nvPr/>
          </p:nvSpPr>
          <p:spPr bwMode="auto">
            <a:xfrm flipH="1" flipV="1">
              <a:off x="1765" y="536"/>
              <a:ext cx="266" cy="15"/>
            </a:xfrm>
            <a:prstGeom prst="line">
              <a:avLst/>
            </a:prstGeom>
            <a:noFill/>
            <a:ln w="3175">
              <a:solidFill>
                <a:srgbClr val="000000"/>
              </a:solidFill>
              <a:round/>
              <a:headEnd/>
              <a:tailEnd/>
            </a:ln>
          </p:spPr>
          <p:txBody>
            <a:bodyPr/>
            <a:lstStyle/>
            <a:p>
              <a:endParaRPr lang="en-US"/>
            </a:p>
          </p:txBody>
        </p:sp>
        <p:sp>
          <p:nvSpPr>
            <p:cNvPr id="8375" name="Freeform 70"/>
            <p:cNvSpPr>
              <a:spLocks/>
            </p:cNvSpPr>
            <p:nvPr/>
          </p:nvSpPr>
          <p:spPr bwMode="auto">
            <a:xfrm>
              <a:off x="2035" y="529"/>
              <a:ext cx="204" cy="10"/>
            </a:xfrm>
            <a:custGeom>
              <a:avLst/>
              <a:gdLst>
                <a:gd name="T0" fmla="*/ 0 w 407"/>
                <a:gd name="T1" fmla="*/ 1 h 21"/>
                <a:gd name="T2" fmla="*/ 335 w 407"/>
                <a:gd name="T3" fmla="*/ 0 h 21"/>
                <a:gd name="T4" fmla="*/ 407 w 407"/>
                <a:gd name="T5" fmla="*/ 15 h 21"/>
                <a:gd name="T6" fmla="*/ 103 w 407"/>
                <a:gd name="T7" fmla="*/ 21 h 21"/>
                <a:gd name="T8" fmla="*/ 80 w 407"/>
                <a:gd name="T9" fmla="*/ 15 h 21"/>
                <a:gd name="T10" fmla="*/ 45 w 407"/>
                <a:gd name="T11" fmla="*/ 8 h 21"/>
                <a:gd name="T12" fmla="*/ 0 w 407"/>
                <a:gd name="T13" fmla="*/ 1 h 21"/>
                <a:gd name="T14" fmla="*/ 0 60000 65536"/>
                <a:gd name="T15" fmla="*/ 0 60000 65536"/>
                <a:gd name="T16" fmla="*/ 0 60000 65536"/>
                <a:gd name="T17" fmla="*/ 0 60000 65536"/>
                <a:gd name="T18" fmla="*/ 0 60000 65536"/>
                <a:gd name="T19" fmla="*/ 0 60000 65536"/>
                <a:gd name="T20" fmla="*/ 0 60000 65536"/>
                <a:gd name="T21" fmla="*/ 0 w 407"/>
                <a:gd name="T22" fmla="*/ 0 h 21"/>
                <a:gd name="T23" fmla="*/ 407 w 40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21">
                  <a:moveTo>
                    <a:pt x="0" y="1"/>
                  </a:moveTo>
                  <a:lnTo>
                    <a:pt x="335" y="0"/>
                  </a:lnTo>
                  <a:lnTo>
                    <a:pt x="407" y="15"/>
                  </a:lnTo>
                  <a:lnTo>
                    <a:pt x="103" y="21"/>
                  </a:lnTo>
                  <a:lnTo>
                    <a:pt x="80" y="15"/>
                  </a:lnTo>
                  <a:lnTo>
                    <a:pt x="45" y="8"/>
                  </a:lnTo>
                  <a:lnTo>
                    <a:pt x="0" y="1"/>
                  </a:lnTo>
                  <a:close/>
                </a:path>
              </a:pathLst>
            </a:custGeom>
            <a:solidFill>
              <a:srgbClr val="808080"/>
            </a:solidFill>
            <a:ln w="3175">
              <a:solidFill>
                <a:srgbClr val="000000"/>
              </a:solidFill>
              <a:round/>
              <a:headEnd/>
              <a:tailEnd/>
            </a:ln>
          </p:spPr>
          <p:txBody>
            <a:bodyPr/>
            <a:lstStyle/>
            <a:p>
              <a:endParaRPr lang="en-US"/>
            </a:p>
          </p:txBody>
        </p:sp>
        <p:sp>
          <p:nvSpPr>
            <p:cNvPr id="8376" name="Freeform 71"/>
            <p:cNvSpPr>
              <a:spLocks/>
            </p:cNvSpPr>
            <p:nvPr/>
          </p:nvSpPr>
          <p:spPr bwMode="auto">
            <a:xfrm>
              <a:off x="2054" y="512"/>
              <a:ext cx="42" cy="21"/>
            </a:xfrm>
            <a:custGeom>
              <a:avLst/>
              <a:gdLst>
                <a:gd name="T0" fmla="*/ 39 w 85"/>
                <a:gd name="T1" fmla="*/ 0 h 42"/>
                <a:gd name="T2" fmla="*/ 60 w 85"/>
                <a:gd name="T3" fmla="*/ 7 h 42"/>
                <a:gd name="T4" fmla="*/ 81 w 85"/>
                <a:gd name="T5" fmla="*/ 27 h 42"/>
                <a:gd name="T6" fmla="*/ 85 w 85"/>
                <a:gd name="T7" fmla="*/ 34 h 42"/>
                <a:gd name="T8" fmla="*/ 76 w 85"/>
                <a:gd name="T9" fmla="*/ 42 h 42"/>
                <a:gd name="T10" fmla="*/ 5 w 85"/>
                <a:gd name="T11" fmla="*/ 32 h 42"/>
                <a:gd name="T12" fmla="*/ 0 w 85"/>
                <a:gd name="T13" fmla="*/ 18 h 42"/>
                <a:gd name="T14" fmla="*/ 19 w 85"/>
                <a:gd name="T15" fmla="*/ 7 h 42"/>
                <a:gd name="T16" fmla="*/ 39 w 85"/>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2"/>
                <a:gd name="T29" fmla="*/ 85 w 85"/>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2">
                  <a:moveTo>
                    <a:pt x="39" y="0"/>
                  </a:moveTo>
                  <a:lnTo>
                    <a:pt x="60" y="7"/>
                  </a:lnTo>
                  <a:lnTo>
                    <a:pt x="81" y="27"/>
                  </a:lnTo>
                  <a:lnTo>
                    <a:pt x="85" y="34"/>
                  </a:lnTo>
                  <a:lnTo>
                    <a:pt x="76" y="42"/>
                  </a:lnTo>
                  <a:lnTo>
                    <a:pt x="5" y="32"/>
                  </a:lnTo>
                  <a:lnTo>
                    <a:pt x="0" y="18"/>
                  </a:lnTo>
                  <a:lnTo>
                    <a:pt x="19" y="7"/>
                  </a:lnTo>
                  <a:lnTo>
                    <a:pt x="39" y="0"/>
                  </a:lnTo>
                  <a:close/>
                </a:path>
              </a:pathLst>
            </a:custGeom>
            <a:solidFill>
              <a:srgbClr val="800000"/>
            </a:solidFill>
            <a:ln w="3175">
              <a:solidFill>
                <a:srgbClr val="000000"/>
              </a:solidFill>
              <a:round/>
              <a:headEnd/>
              <a:tailEnd/>
            </a:ln>
          </p:spPr>
          <p:txBody>
            <a:bodyPr/>
            <a:lstStyle/>
            <a:p>
              <a:endParaRPr lang="en-US"/>
            </a:p>
          </p:txBody>
        </p:sp>
        <p:sp>
          <p:nvSpPr>
            <p:cNvPr id="8377" name="Freeform 72"/>
            <p:cNvSpPr>
              <a:spLocks/>
            </p:cNvSpPr>
            <p:nvPr/>
          </p:nvSpPr>
          <p:spPr bwMode="auto">
            <a:xfrm>
              <a:off x="2074" y="510"/>
              <a:ext cx="140" cy="6"/>
            </a:xfrm>
            <a:custGeom>
              <a:avLst/>
              <a:gdLst>
                <a:gd name="T0" fmla="*/ 0 w 280"/>
                <a:gd name="T1" fmla="*/ 4 h 11"/>
                <a:gd name="T2" fmla="*/ 261 w 280"/>
                <a:gd name="T3" fmla="*/ 0 h 11"/>
                <a:gd name="T4" fmla="*/ 280 w 280"/>
                <a:gd name="T5" fmla="*/ 6 h 11"/>
                <a:gd name="T6" fmla="*/ 20 w 280"/>
                <a:gd name="T7" fmla="*/ 11 h 11"/>
                <a:gd name="T8" fmla="*/ 10 w 280"/>
                <a:gd name="T9" fmla="*/ 7 h 11"/>
                <a:gd name="T10" fmla="*/ 0 w 280"/>
                <a:gd name="T11" fmla="*/ 4 h 11"/>
                <a:gd name="T12" fmla="*/ 0 60000 65536"/>
                <a:gd name="T13" fmla="*/ 0 60000 65536"/>
                <a:gd name="T14" fmla="*/ 0 60000 65536"/>
                <a:gd name="T15" fmla="*/ 0 60000 65536"/>
                <a:gd name="T16" fmla="*/ 0 60000 65536"/>
                <a:gd name="T17" fmla="*/ 0 60000 65536"/>
                <a:gd name="T18" fmla="*/ 0 w 280"/>
                <a:gd name="T19" fmla="*/ 0 h 11"/>
                <a:gd name="T20" fmla="*/ 280 w 28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80" h="11">
                  <a:moveTo>
                    <a:pt x="0" y="4"/>
                  </a:moveTo>
                  <a:lnTo>
                    <a:pt x="261" y="0"/>
                  </a:lnTo>
                  <a:lnTo>
                    <a:pt x="280" y="6"/>
                  </a:lnTo>
                  <a:lnTo>
                    <a:pt x="20" y="11"/>
                  </a:lnTo>
                  <a:lnTo>
                    <a:pt x="10" y="7"/>
                  </a:lnTo>
                  <a:lnTo>
                    <a:pt x="0" y="4"/>
                  </a:lnTo>
                  <a:close/>
                </a:path>
              </a:pathLst>
            </a:custGeom>
            <a:solidFill>
              <a:srgbClr val="FF0000"/>
            </a:solidFill>
            <a:ln w="3175">
              <a:solidFill>
                <a:srgbClr val="000000"/>
              </a:solidFill>
              <a:round/>
              <a:headEnd/>
              <a:tailEnd/>
            </a:ln>
          </p:spPr>
          <p:txBody>
            <a:bodyPr/>
            <a:lstStyle/>
            <a:p>
              <a:endParaRPr lang="en-US"/>
            </a:p>
          </p:txBody>
        </p:sp>
        <p:sp>
          <p:nvSpPr>
            <p:cNvPr id="8378" name="Freeform 73"/>
            <p:cNvSpPr>
              <a:spLocks/>
            </p:cNvSpPr>
            <p:nvPr/>
          </p:nvSpPr>
          <p:spPr bwMode="auto">
            <a:xfrm>
              <a:off x="2085" y="513"/>
              <a:ext cx="144" cy="18"/>
            </a:xfrm>
            <a:custGeom>
              <a:avLst/>
              <a:gdLst>
                <a:gd name="T0" fmla="*/ 0 w 290"/>
                <a:gd name="T1" fmla="*/ 5 h 36"/>
                <a:gd name="T2" fmla="*/ 22 w 290"/>
                <a:gd name="T3" fmla="*/ 25 h 36"/>
                <a:gd name="T4" fmla="*/ 27 w 290"/>
                <a:gd name="T5" fmla="*/ 36 h 36"/>
                <a:gd name="T6" fmla="*/ 290 w 290"/>
                <a:gd name="T7" fmla="*/ 28 h 36"/>
                <a:gd name="T8" fmla="*/ 282 w 290"/>
                <a:gd name="T9" fmla="*/ 16 h 36"/>
                <a:gd name="T10" fmla="*/ 261 w 290"/>
                <a:gd name="T11" fmla="*/ 0 h 36"/>
                <a:gd name="T12" fmla="*/ 0 w 290"/>
                <a:gd name="T13" fmla="*/ 5 h 36"/>
                <a:gd name="T14" fmla="*/ 0 60000 65536"/>
                <a:gd name="T15" fmla="*/ 0 60000 65536"/>
                <a:gd name="T16" fmla="*/ 0 60000 65536"/>
                <a:gd name="T17" fmla="*/ 0 60000 65536"/>
                <a:gd name="T18" fmla="*/ 0 60000 65536"/>
                <a:gd name="T19" fmla="*/ 0 60000 65536"/>
                <a:gd name="T20" fmla="*/ 0 60000 65536"/>
                <a:gd name="T21" fmla="*/ 0 w 290"/>
                <a:gd name="T22" fmla="*/ 0 h 36"/>
                <a:gd name="T23" fmla="*/ 290 w 29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36">
                  <a:moveTo>
                    <a:pt x="0" y="5"/>
                  </a:moveTo>
                  <a:lnTo>
                    <a:pt x="22" y="25"/>
                  </a:lnTo>
                  <a:lnTo>
                    <a:pt x="27" y="36"/>
                  </a:lnTo>
                  <a:lnTo>
                    <a:pt x="290" y="28"/>
                  </a:lnTo>
                  <a:lnTo>
                    <a:pt x="282" y="16"/>
                  </a:lnTo>
                  <a:lnTo>
                    <a:pt x="261" y="0"/>
                  </a:lnTo>
                  <a:lnTo>
                    <a:pt x="0" y="5"/>
                  </a:lnTo>
                  <a:close/>
                </a:path>
              </a:pathLst>
            </a:custGeom>
            <a:solidFill>
              <a:srgbClr val="FF0000"/>
            </a:solidFill>
            <a:ln w="3175">
              <a:solidFill>
                <a:srgbClr val="000000"/>
              </a:solidFill>
              <a:round/>
              <a:headEnd/>
              <a:tailEnd/>
            </a:ln>
          </p:spPr>
          <p:txBody>
            <a:bodyPr/>
            <a:lstStyle/>
            <a:p>
              <a:endParaRPr lang="en-US"/>
            </a:p>
          </p:txBody>
        </p:sp>
        <p:sp>
          <p:nvSpPr>
            <p:cNvPr id="8379" name="Freeform 74"/>
            <p:cNvSpPr>
              <a:spLocks/>
            </p:cNvSpPr>
            <p:nvPr/>
          </p:nvSpPr>
          <p:spPr bwMode="auto">
            <a:xfrm>
              <a:off x="2092" y="527"/>
              <a:ext cx="137" cy="7"/>
            </a:xfrm>
            <a:custGeom>
              <a:avLst/>
              <a:gdLst>
                <a:gd name="T0" fmla="*/ 5 w 275"/>
                <a:gd name="T1" fmla="*/ 7 h 12"/>
                <a:gd name="T2" fmla="*/ 275 w 275"/>
                <a:gd name="T3" fmla="*/ 0 h 12"/>
                <a:gd name="T4" fmla="*/ 260 w 275"/>
                <a:gd name="T5" fmla="*/ 7 h 12"/>
                <a:gd name="T6" fmla="*/ 0 w 275"/>
                <a:gd name="T7" fmla="*/ 12 h 12"/>
                <a:gd name="T8" fmla="*/ 5 w 275"/>
                <a:gd name="T9" fmla="*/ 7 h 12"/>
                <a:gd name="T10" fmla="*/ 0 60000 65536"/>
                <a:gd name="T11" fmla="*/ 0 60000 65536"/>
                <a:gd name="T12" fmla="*/ 0 60000 65536"/>
                <a:gd name="T13" fmla="*/ 0 60000 65536"/>
                <a:gd name="T14" fmla="*/ 0 60000 65536"/>
                <a:gd name="T15" fmla="*/ 0 w 275"/>
                <a:gd name="T16" fmla="*/ 0 h 12"/>
                <a:gd name="T17" fmla="*/ 275 w 275"/>
                <a:gd name="T18" fmla="*/ 12 h 12"/>
              </a:gdLst>
              <a:ahLst/>
              <a:cxnLst>
                <a:cxn ang="T10">
                  <a:pos x="T0" y="T1"/>
                </a:cxn>
                <a:cxn ang="T11">
                  <a:pos x="T2" y="T3"/>
                </a:cxn>
                <a:cxn ang="T12">
                  <a:pos x="T4" y="T5"/>
                </a:cxn>
                <a:cxn ang="T13">
                  <a:pos x="T6" y="T7"/>
                </a:cxn>
                <a:cxn ang="T14">
                  <a:pos x="T8" y="T9"/>
                </a:cxn>
              </a:cxnLst>
              <a:rect l="T15" t="T16" r="T17" b="T18"/>
              <a:pathLst>
                <a:path w="275" h="12">
                  <a:moveTo>
                    <a:pt x="5" y="7"/>
                  </a:moveTo>
                  <a:lnTo>
                    <a:pt x="275" y="0"/>
                  </a:lnTo>
                  <a:lnTo>
                    <a:pt x="260" y="7"/>
                  </a:lnTo>
                  <a:lnTo>
                    <a:pt x="0" y="12"/>
                  </a:lnTo>
                  <a:lnTo>
                    <a:pt x="5" y="7"/>
                  </a:lnTo>
                  <a:close/>
                </a:path>
              </a:pathLst>
            </a:custGeom>
            <a:solidFill>
              <a:srgbClr val="800000"/>
            </a:solidFill>
            <a:ln w="3175">
              <a:solidFill>
                <a:srgbClr val="000000"/>
              </a:solidFill>
              <a:round/>
              <a:headEnd/>
              <a:tailEnd/>
            </a:ln>
          </p:spPr>
          <p:txBody>
            <a:bodyPr/>
            <a:lstStyle/>
            <a:p>
              <a:endParaRPr lang="en-US"/>
            </a:p>
          </p:txBody>
        </p:sp>
        <p:sp>
          <p:nvSpPr>
            <p:cNvPr id="8380" name="Freeform 75"/>
            <p:cNvSpPr>
              <a:spLocks/>
            </p:cNvSpPr>
            <p:nvPr/>
          </p:nvSpPr>
          <p:spPr bwMode="auto">
            <a:xfrm>
              <a:off x="1810" y="684"/>
              <a:ext cx="76" cy="73"/>
            </a:xfrm>
            <a:custGeom>
              <a:avLst/>
              <a:gdLst>
                <a:gd name="T0" fmla="*/ 27 w 152"/>
                <a:gd name="T1" fmla="*/ 36 h 146"/>
                <a:gd name="T2" fmla="*/ 35 w 152"/>
                <a:gd name="T3" fmla="*/ 34 h 146"/>
                <a:gd name="T4" fmla="*/ 43 w 152"/>
                <a:gd name="T5" fmla="*/ 31 h 146"/>
                <a:gd name="T6" fmla="*/ 53 w 152"/>
                <a:gd name="T7" fmla="*/ 31 h 146"/>
                <a:gd name="T8" fmla="*/ 60 w 152"/>
                <a:gd name="T9" fmla="*/ 31 h 146"/>
                <a:gd name="T10" fmla="*/ 68 w 152"/>
                <a:gd name="T11" fmla="*/ 34 h 146"/>
                <a:gd name="T12" fmla="*/ 78 w 152"/>
                <a:gd name="T13" fmla="*/ 36 h 146"/>
                <a:gd name="T14" fmla="*/ 86 w 152"/>
                <a:gd name="T15" fmla="*/ 42 h 146"/>
                <a:gd name="T16" fmla="*/ 95 w 152"/>
                <a:gd name="T17" fmla="*/ 49 h 146"/>
                <a:gd name="T18" fmla="*/ 103 w 152"/>
                <a:gd name="T19" fmla="*/ 59 h 146"/>
                <a:gd name="T20" fmla="*/ 109 w 152"/>
                <a:gd name="T21" fmla="*/ 69 h 146"/>
                <a:gd name="T22" fmla="*/ 114 w 152"/>
                <a:gd name="T23" fmla="*/ 82 h 146"/>
                <a:gd name="T24" fmla="*/ 119 w 152"/>
                <a:gd name="T25" fmla="*/ 95 h 146"/>
                <a:gd name="T26" fmla="*/ 123 w 152"/>
                <a:gd name="T27" fmla="*/ 114 h 146"/>
                <a:gd name="T28" fmla="*/ 128 w 152"/>
                <a:gd name="T29" fmla="*/ 137 h 146"/>
                <a:gd name="T30" fmla="*/ 137 w 152"/>
                <a:gd name="T31" fmla="*/ 144 h 146"/>
                <a:gd name="T32" fmla="*/ 152 w 152"/>
                <a:gd name="T33" fmla="*/ 146 h 146"/>
                <a:gd name="T34" fmla="*/ 152 w 152"/>
                <a:gd name="T35" fmla="*/ 88 h 146"/>
                <a:gd name="T36" fmla="*/ 148 w 152"/>
                <a:gd name="T37" fmla="*/ 73 h 146"/>
                <a:gd name="T38" fmla="*/ 144 w 152"/>
                <a:gd name="T39" fmla="*/ 62 h 146"/>
                <a:gd name="T40" fmla="*/ 141 w 152"/>
                <a:gd name="T41" fmla="*/ 49 h 146"/>
                <a:gd name="T42" fmla="*/ 135 w 152"/>
                <a:gd name="T43" fmla="*/ 36 h 146"/>
                <a:gd name="T44" fmla="*/ 130 w 152"/>
                <a:gd name="T45" fmla="*/ 27 h 146"/>
                <a:gd name="T46" fmla="*/ 123 w 152"/>
                <a:gd name="T47" fmla="*/ 18 h 146"/>
                <a:gd name="T48" fmla="*/ 113 w 152"/>
                <a:gd name="T49" fmla="*/ 13 h 146"/>
                <a:gd name="T50" fmla="*/ 106 w 152"/>
                <a:gd name="T51" fmla="*/ 9 h 146"/>
                <a:gd name="T52" fmla="*/ 96 w 152"/>
                <a:gd name="T53" fmla="*/ 4 h 146"/>
                <a:gd name="T54" fmla="*/ 84 w 152"/>
                <a:gd name="T55" fmla="*/ 2 h 146"/>
                <a:gd name="T56" fmla="*/ 64 w 152"/>
                <a:gd name="T57" fmla="*/ 0 h 146"/>
                <a:gd name="T58" fmla="*/ 54 w 152"/>
                <a:gd name="T59" fmla="*/ 2 h 146"/>
                <a:gd name="T60" fmla="*/ 43 w 152"/>
                <a:gd name="T61" fmla="*/ 4 h 146"/>
                <a:gd name="T62" fmla="*/ 27 w 152"/>
                <a:gd name="T63" fmla="*/ 16 h 146"/>
                <a:gd name="T64" fmla="*/ 14 w 152"/>
                <a:gd name="T65" fmla="*/ 27 h 146"/>
                <a:gd name="T66" fmla="*/ 10 w 152"/>
                <a:gd name="T67" fmla="*/ 32 h 146"/>
                <a:gd name="T68" fmla="*/ 6 w 152"/>
                <a:gd name="T69" fmla="*/ 39 h 146"/>
                <a:gd name="T70" fmla="*/ 3 w 152"/>
                <a:gd name="T71" fmla="*/ 50 h 146"/>
                <a:gd name="T72" fmla="*/ 2 w 152"/>
                <a:gd name="T73" fmla="*/ 64 h 146"/>
                <a:gd name="T74" fmla="*/ 0 w 152"/>
                <a:gd name="T75" fmla="*/ 102 h 146"/>
                <a:gd name="T76" fmla="*/ 0 w 152"/>
                <a:gd name="T77" fmla="*/ 126 h 146"/>
                <a:gd name="T78" fmla="*/ 13 w 152"/>
                <a:gd name="T79" fmla="*/ 128 h 146"/>
                <a:gd name="T80" fmla="*/ 13 w 152"/>
                <a:gd name="T81" fmla="*/ 87 h 146"/>
                <a:gd name="T82" fmla="*/ 14 w 152"/>
                <a:gd name="T83" fmla="*/ 67 h 146"/>
                <a:gd name="T84" fmla="*/ 17 w 152"/>
                <a:gd name="T85" fmla="*/ 56 h 146"/>
                <a:gd name="T86" fmla="*/ 18 w 152"/>
                <a:gd name="T87" fmla="*/ 48 h 146"/>
                <a:gd name="T88" fmla="*/ 22 w 152"/>
                <a:gd name="T89" fmla="*/ 41 h 146"/>
                <a:gd name="T90" fmla="*/ 27 w 152"/>
                <a:gd name="T91" fmla="*/ 36 h 14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2"/>
                <a:gd name="T139" fmla="*/ 0 h 146"/>
                <a:gd name="T140" fmla="*/ 152 w 152"/>
                <a:gd name="T141" fmla="*/ 146 h 14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2" h="146">
                  <a:moveTo>
                    <a:pt x="27" y="36"/>
                  </a:moveTo>
                  <a:lnTo>
                    <a:pt x="35" y="34"/>
                  </a:lnTo>
                  <a:lnTo>
                    <a:pt x="43" y="31"/>
                  </a:lnTo>
                  <a:lnTo>
                    <a:pt x="53" y="31"/>
                  </a:lnTo>
                  <a:lnTo>
                    <a:pt x="60" y="31"/>
                  </a:lnTo>
                  <a:lnTo>
                    <a:pt x="68" y="34"/>
                  </a:lnTo>
                  <a:lnTo>
                    <a:pt x="78" y="36"/>
                  </a:lnTo>
                  <a:lnTo>
                    <a:pt x="86" y="42"/>
                  </a:lnTo>
                  <a:lnTo>
                    <a:pt x="95" y="49"/>
                  </a:lnTo>
                  <a:lnTo>
                    <a:pt x="103" y="59"/>
                  </a:lnTo>
                  <a:lnTo>
                    <a:pt x="109" y="69"/>
                  </a:lnTo>
                  <a:lnTo>
                    <a:pt x="114" y="82"/>
                  </a:lnTo>
                  <a:lnTo>
                    <a:pt x="119" y="95"/>
                  </a:lnTo>
                  <a:lnTo>
                    <a:pt x="123" y="114"/>
                  </a:lnTo>
                  <a:lnTo>
                    <a:pt x="128" y="137"/>
                  </a:lnTo>
                  <a:lnTo>
                    <a:pt x="137" y="144"/>
                  </a:lnTo>
                  <a:lnTo>
                    <a:pt x="152" y="146"/>
                  </a:lnTo>
                  <a:lnTo>
                    <a:pt x="152" y="88"/>
                  </a:lnTo>
                  <a:lnTo>
                    <a:pt x="148" y="73"/>
                  </a:lnTo>
                  <a:lnTo>
                    <a:pt x="144" y="62"/>
                  </a:lnTo>
                  <a:lnTo>
                    <a:pt x="141" y="49"/>
                  </a:lnTo>
                  <a:lnTo>
                    <a:pt x="135" y="36"/>
                  </a:lnTo>
                  <a:lnTo>
                    <a:pt x="130" y="27"/>
                  </a:lnTo>
                  <a:lnTo>
                    <a:pt x="123" y="18"/>
                  </a:lnTo>
                  <a:lnTo>
                    <a:pt x="113" y="13"/>
                  </a:lnTo>
                  <a:lnTo>
                    <a:pt x="106" y="9"/>
                  </a:lnTo>
                  <a:lnTo>
                    <a:pt x="96" y="4"/>
                  </a:lnTo>
                  <a:lnTo>
                    <a:pt x="84" y="2"/>
                  </a:lnTo>
                  <a:lnTo>
                    <a:pt x="64" y="0"/>
                  </a:lnTo>
                  <a:lnTo>
                    <a:pt x="54" y="2"/>
                  </a:lnTo>
                  <a:lnTo>
                    <a:pt x="43" y="4"/>
                  </a:lnTo>
                  <a:lnTo>
                    <a:pt x="27" y="16"/>
                  </a:lnTo>
                  <a:lnTo>
                    <a:pt x="14" y="27"/>
                  </a:lnTo>
                  <a:lnTo>
                    <a:pt x="10" y="32"/>
                  </a:lnTo>
                  <a:lnTo>
                    <a:pt x="6" y="39"/>
                  </a:lnTo>
                  <a:lnTo>
                    <a:pt x="3" y="50"/>
                  </a:lnTo>
                  <a:lnTo>
                    <a:pt x="2" y="64"/>
                  </a:lnTo>
                  <a:lnTo>
                    <a:pt x="0" y="102"/>
                  </a:lnTo>
                  <a:lnTo>
                    <a:pt x="0" y="126"/>
                  </a:lnTo>
                  <a:lnTo>
                    <a:pt x="13" y="128"/>
                  </a:lnTo>
                  <a:lnTo>
                    <a:pt x="13" y="87"/>
                  </a:lnTo>
                  <a:lnTo>
                    <a:pt x="14" y="67"/>
                  </a:lnTo>
                  <a:lnTo>
                    <a:pt x="17" y="56"/>
                  </a:lnTo>
                  <a:lnTo>
                    <a:pt x="18" y="48"/>
                  </a:lnTo>
                  <a:lnTo>
                    <a:pt x="22" y="41"/>
                  </a:lnTo>
                  <a:lnTo>
                    <a:pt x="27" y="36"/>
                  </a:lnTo>
                  <a:close/>
                </a:path>
              </a:pathLst>
            </a:custGeom>
            <a:solidFill>
              <a:srgbClr val="FFFFFF"/>
            </a:solidFill>
            <a:ln w="3175">
              <a:solidFill>
                <a:srgbClr val="000000"/>
              </a:solidFill>
              <a:round/>
              <a:headEnd/>
              <a:tailEnd/>
            </a:ln>
          </p:spPr>
          <p:txBody>
            <a:bodyPr/>
            <a:lstStyle/>
            <a:p>
              <a:endParaRPr lang="en-US"/>
            </a:p>
          </p:txBody>
        </p:sp>
        <p:sp>
          <p:nvSpPr>
            <p:cNvPr id="8381" name="Freeform 76"/>
            <p:cNvSpPr>
              <a:spLocks/>
            </p:cNvSpPr>
            <p:nvPr/>
          </p:nvSpPr>
          <p:spPr bwMode="auto">
            <a:xfrm>
              <a:off x="1735" y="631"/>
              <a:ext cx="477" cy="72"/>
            </a:xfrm>
            <a:custGeom>
              <a:avLst/>
              <a:gdLst>
                <a:gd name="T0" fmla="*/ 4 w 954"/>
                <a:gd name="T1" fmla="*/ 0 h 144"/>
                <a:gd name="T2" fmla="*/ 553 w 954"/>
                <a:gd name="T3" fmla="*/ 62 h 144"/>
                <a:gd name="T4" fmla="*/ 582 w 954"/>
                <a:gd name="T5" fmla="*/ 59 h 144"/>
                <a:gd name="T6" fmla="*/ 928 w 954"/>
                <a:gd name="T7" fmla="*/ 105 h 144"/>
                <a:gd name="T8" fmla="*/ 936 w 954"/>
                <a:gd name="T9" fmla="*/ 112 h 144"/>
                <a:gd name="T10" fmla="*/ 947 w 954"/>
                <a:gd name="T11" fmla="*/ 129 h 144"/>
                <a:gd name="T12" fmla="*/ 954 w 954"/>
                <a:gd name="T13" fmla="*/ 144 h 144"/>
                <a:gd name="T14" fmla="*/ 585 w 954"/>
                <a:gd name="T15" fmla="*/ 95 h 144"/>
                <a:gd name="T16" fmla="*/ 556 w 954"/>
                <a:gd name="T17" fmla="*/ 102 h 144"/>
                <a:gd name="T18" fmla="*/ 0 w 954"/>
                <a:gd name="T19" fmla="*/ 37 h 144"/>
                <a:gd name="T20" fmla="*/ 4 w 954"/>
                <a:gd name="T21" fmla="*/ 0 h 1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4"/>
                <a:gd name="T34" fmla="*/ 0 h 144"/>
                <a:gd name="T35" fmla="*/ 954 w 954"/>
                <a:gd name="T36" fmla="*/ 144 h 1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4" h="144">
                  <a:moveTo>
                    <a:pt x="4" y="0"/>
                  </a:moveTo>
                  <a:lnTo>
                    <a:pt x="553" y="62"/>
                  </a:lnTo>
                  <a:lnTo>
                    <a:pt x="582" y="59"/>
                  </a:lnTo>
                  <a:lnTo>
                    <a:pt x="928" y="105"/>
                  </a:lnTo>
                  <a:lnTo>
                    <a:pt x="936" y="112"/>
                  </a:lnTo>
                  <a:lnTo>
                    <a:pt x="947" y="129"/>
                  </a:lnTo>
                  <a:lnTo>
                    <a:pt x="954" y="144"/>
                  </a:lnTo>
                  <a:lnTo>
                    <a:pt x="585" y="95"/>
                  </a:lnTo>
                  <a:lnTo>
                    <a:pt x="556" y="102"/>
                  </a:lnTo>
                  <a:lnTo>
                    <a:pt x="0" y="37"/>
                  </a:lnTo>
                  <a:lnTo>
                    <a:pt x="4" y="0"/>
                  </a:lnTo>
                  <a:close/>
                </a:path>
              </a:pathLst>
            </a:custGeom>
            <a:solidFill>
              <a:srgbClr val="FF0000"/>
            </a:solidFill>
            <a:ln w="3175">
              <a:solidFill>
                <a:srgbClr val="000000"/>
              </a:solidFill>
              <a:round/>
              <a:headEnd/>
              <a:tailEnd/>
            </a:ln>
          </p:spPr>
          <p:txBody>
            <a:bodyPr/>
            <a:lstStyle/>
            <a:p>
              <a:endParaRPr lang="en-US"/>
            </a:p>
          </p:txBody>
        </p:sp>
        <p:sp>
          <p:nvSpPr>
            <p:cNvPr id="8382" name="Freeform 77"/>
            <p:cNvSpPr>
              <a:spLocks/>
            </p:cNvSpPr>
            <p:nvPr/>
          </p:nvSpPr>
          <p:spPr bwMode="auto">
            <a:xfrm>
              <a:off x="2013" y="661"/>
              <a:ext cx="14" cy="21"/>
            </a:xfrm>
            <a:custGeom>
              <a:avLst/>
              <a:gdLst>
                <a:gd name="T0" fmla="*/ 0 w 27"/>
                <a:gd name="T1" fmla="*/ 2 h 42"/>
                <a:gd name="T2" fmla="*/ 0 w 27"/>
                <a:gd name="T3" fmla="*/ 42 h 42"/>
                <a:gd name="T4" fmla="*/ 27 w 27"/>
                <a:gd name="T5" fmla="*/ 37 h 42"/>
                <a:gd name="T6" fmla="*/ 27 w 27"/>
                <a:gd name="T7" fmla="*/ 0 h 42"/>
                <a:gd name="T8" fmla="*/ 0 w 27"/>
                <a:gd name="T9" fmla="*/ 2 h 42"/>
                <a:gd name="T10" fmla="*/ 0 60000 65536"/>
                <a:gd name="T11" fmla="*/ 0 60000 65536"/>
                <a:gd name="T12" fmla="*/ 0 60000 65536"/>
                <a:gd name="T13" fmla="*/ 0 60000 65536"/>
                <a:gd name="T14" fmla="*/ 0 60000 65536"/>
                <a:gd name="T15" fmla="*/ 0 w 27"/>
                <a:gd name="T16" fmla="*/ 0 h 42"/>
                <a:gd name="T17" fmla="*/ 27 w 27"/>
                <a:gd name="T18" fmla="*/ 42 h 42"/>
              </a:gdLst>
              <a:ahLst/>
              <a:cxnLst>
                <a:cxn ang="T10">
                  <a:pos x="T0" y="T1"/>
                </a:cxn>
                <a:cxn ang="T11">
                  <a:pos x="T2" y="T3"/>
                </a:cxn>
                <a:cxn ang="T12">
                  <a:pos x="T4" y="T5"/>
                </a:cxn>
                <a:cxn ang="T13">
                  <a:pos x="T6" y="T7"/>
                </a:cxn>
                <a:cxn ang="T14">
                  <a:pos x="T8" y="T9"/>
                </a:cxn>
              </a:cxnLst>
              <a:rect l="T15" t="T16" r="T17" b="T18"/>
              <a:pathLst>
                <a:path w="27" h="42">
                  <a:moveTo>
                    <a:pt x="0" y="2"/>
                  </a:moveTo>
                  <a:lnTo>
                    <a:pt x="0" y="42"/>
                  </a:lnTo>
                  <a:lnTo>
                    <a:pt x="27" y="37"/>
                  </a:lnTo>
                  <a:lnTo>
                    <a:pt x="27" y="0"/>
                  </a:lnTo>
                  <a:lnTo>
                    <a:pt x="0" y="2"/>
                  </a:lnTo>
                  <a:close/>
                </a:path>
              </a:pathLst>
            </a:custGeom>
            <a:solidFill>
              <a:srgbClr val="800000"/>
            </a:solidFill>
            <a:ln w="3175">
              <a:solidFill>
                <a:srgbClr val="000000"/>
              </a:solidFill>
              <a:round/>
              <a:headEnd/>
              <a:tailEnd/>
            </a:ln>
          </p:spPr>
          <p:txBody>
            <a:bodyPr/>
            <a:lstStyle/>
            <a:p>
              <a:endParaRPr lang="en-US"/>
            </a:p>
          </p:txBody>
        </p:sp>
        <p:sp>
          <p:nvSpPr>
            <p:cNvPr id="8383" name="Freeform 78"/>
            <p:cNvSpPr>
              <a:spLocks/>
            </p:cNvSpPr>
            <p:nvPr/>
          </p:nvSpPr>
          <p:spPr bwMode="auto">
            <a:xfrm>
              <a:off x="2035" y="662"/>
              <a:ext cx="21" cy="9"/>
            </a:xfrm>
            <a:custGeom>
              <a:avLst/>
              <a:gdLst>
                <a:gd name="T0" fmla="*/ 0 w 42"/>
                <a:gd name="T1" fmla="*/ 0 h 18"/>
                <a:gd name="T2" fmla="*/ 42 w 42"/>
                <a:gd name="T3" fmla="*/ 5 h 18"/>
                <a:gd name="T4" fmla="*/ 42 w 42"/>
                <a:gd name="T5" fmla="*/ 18 h 18"/>
                <a:gd name="T6" fmla="*/ 0 w 42"/>
                <a:gd name="T7" fmla="*/ 14 h 18"/>
                <a:gd name="T8" fmla="*/ 0 w 42"/>
                <a:gd name="T9" fmla="*/ 0 h 18"/>
                <a:gd name="T10" fmla="*/ 0 60000 65536"/>
                <a:gd name="T11" fmla="*/ 0 60000 65536"/>
                <a:gd name="T12" fmla="*/ 0 60000 65536"/>
                <a:gd name="T13" fmla="*/ 0 60000 65536"/>
                <a:gd name="T14" fmla="*/ 0 60000 65536"/>
                <a:gd name="T15" fmla="*/ 0 w 42"/>
                <a:gd name="T16" fmla="*/ 0 h 18"/>
                <a:gd name="T17" fmla="*/ 42 w 42"/>
                <a:gd name="T18" fmla="*/ 18 h 18"/>
              </a:gdLst>
              <a:ahLst/>
              <a:cxnLst>
                <a:cxn ang="T10">
                  <a:pos x="T0" y="T1"/>
                </a:cxn>
                <a:cxn ang="T11">
                  <a:pos x="T2" y="T3"/>
                </a:cxn>
                <a:cxn ang="T12">
                  <a:pos x="T4" y="T5"/>
                </a:cxn>
                <a:cxn ang="T13">
                  <a:pos x="T6" y="T7"/>
                </a:cxn>
                <a:cxn ang="T14">
                  <a:pos x="T8" y="T9"/>
                </a:cxn>
              </a:cxnLst>
              <a:rect l="T15" t="T16" r="T17" b="T18"/>
              <a:pathLst>
                <a:path w="42" h="18">
                  <a:moveTo>
                    <a:pt x="0" y="0"/>
                  </a:moveTo>
                  <a:lnTo>
                    <a:pt x="42" y="5"/>
                  </a:lnTo>
                  <a:lnTo>
                    <a:pt x="42" y="18"/>
                  </a:lnTo>
                  <a:lnTo>
                    <a:pt x="0" y="14"/>
                  </a:lnTo>
                  <a:lnTo>
                    <a:pt x="0" y="0"/>
                  </a:lnTo>
                  <a:close/>
                </a:path>
              </a:pathLst>
            </a:custGeom>
            <a:solidFill>
              <a:srgbClr val="808080"/>
            </a:solidFill>
            <a:ln w="3175">
              <a:solidFill>
                <a:srgbClr val="000000"/>
              </a:solidFill>
              <a:round/>
              <a:headEnd/>
              <a:tailEnd/>
            </a:ln>
          </p:spPr>
          <p:txBody>
            <a:bodyPr/>
            <a:lstStyle/>
            <a:p>
              <a:endParaRPr lang="en-US"/>
            </a:p>
          </p:txBody>
        </p:sp>
        <p:sp>
          <p:nvSpPr>
            <p:cNvPr id="8384" name="AutoShape 79"/>
            <p:cNvSpPr>
              <a:spLocks noChangeArrowheads="1"/>
            </p:cNvSpPr>
            <p:nvPr/>
          </p:nvSpPr>
          <p:spPr bwMode="auto">
            <a:xfrm>
              <a:off x="2056" y="618"/>
              <a:ext cx="28" cy="39"/>
            </a:xfrm>
            <a:prstGeom prst="roundRect">
              <a:avLst>
                <a:gd name="adj" fmla="val 20454"/>
              </a:avLst>
            </a:prstGeom>
            <a:solidFill>
              <a:srgbClr val="C0C0C0"/>
            </a:solidFill>
            <a:ln w="3175">
              <a:solidFill>
                <a:srgbClr val="000000"/>
              </a:solidFill>
              <a:round/>
              <a:headEnd/>
              <a:tailEnd/>
            </a:ln>
          </p:spPr>
          <p:txBody>
            <a:bodyPr/>
            <a:lstStyle/>
            <a:p>
              <a:endParaRPr lang="en-US"/>
            </a:p>
          </p:txBody>
        </p:sp>
        <p:sp>
          <p:nvSpPr>
            <p:cNvPr id="8385" name="Freeform 80"/>
            <p:cNvSpPr>
              <a:spLocks/>
            </p:cNvSpPr>
            <p:nvPr/>
          </p:nvSpPr>
          <p:spPr bwMode="auto">
            <a:xfrm>
              <a:off x="2058" y="620"/>
              <a:ext cx="9" cy="36"/>
            </a:xfrm>
            <a:custGeom>
              <a:avLst/>
              <a:gdLst>
                <a:gd name="T0" fmla="*/ 2 w 18"/>
                <a:gd name="T1" fmla="*/ 0 h 73"/>
                <a:gd name="T2" fmla="*/ 18 w 18"/>
                <a:gd name="T3" fmla="*/ 45 h 73"/>
                <a:gd name="T4" fmla="*/ 0 w 18"/>
                <a:gd name="T5" fmla="*/ 73 h 73"/>
                <a:gd name="T6" fmla="*/ 0 60000 65536"/>
                <a:gd name="T7" fmla="*/ 0 60000 65536"/>
                <a:gd name="T8" fmla="*/ 0 60000 65536"/>
                <a:gd name="T9" fmla="*/ 0 w 18"/>
                <a:gd name="T10" fmla="*/ 0 h 73"/>
                <a:gd name="T11" fmla="*/ 18 w 18"/>
                <a:gd name="T12" fmla="*/ 73 h 73"/>
              </a:gdLst>
              <a:ahLst/>
              <a:cxnLst>
                <a:cxn ang="T6">
                  <a:pos x="T0" y="T1"/>
                </a:cxn>
                <a:cxn ang="T7">
                  <a:pos x="T2" y="T3"/>
                </a:cxn>
                <a:cxn ang="T8">
                  <a:pos x="T4" y="T5"/>
                </a:cxn>
              </a:cxnLst>
              <a:rect l="T9" t="T10" r="T11" b="T12"/>
              <a:pathLst>
                <a:path w="18" h="73">
                  <a:moveTo>
                    <a:pt x="2" y="0"/>
                  </a:moveTo>
                  <a:lnTo>
                    <a:pt x="18" y="45"/>
                  </a:lnTo>
                  <a:lnTo>
                    <a:pt x="0" y="73"/>
                  </a:lnTo>
                </a:path>
              </a:pathLst>
            </a:custGeom>
            <a:noFill/>
            <a:ln w="3175">
              <a:solidFill>
                <a:srgbClr val="000000"/>
              </a:solidFill>
              <a:round/>
              <a:headEnd/>
              <a:tailEnd/>
            </a:ln>
          </p:spPr>
          <p:txBody>
            <a:bodyPr/>
            <a:lstStyle/>
            <a:p>
              <a:endParaRPr lang="en-US"/>
            </a:p>
          </p:txBody>
        </p:sp>
        <p:sp>
          <p:nvSpPr>
            <p:cNvPr id="8386" name="Freeform 81"/>
            <p:cNvSpPr>
              <a:spLocks/>
            </p:cNvSpPr>
            <p:nvPr/>
          </p:nvSpPr>
          <p:spPr bwMode="auto">
            <a:xfrm>
              <a:off x="2072" y="620"/>
              <a:ext cx="9" cy="36"/>
            </a:xfrm>
            <a:custGeom>
              <a:avLst/>
              <a:gdLst>
                <a:gd name="T0" fmla="*/ 17 w 18"/>
                <a:gd name="T1" fmla="*/ 0 h 73"/>
                <a:gd name="T2" fmla="*/ 0 w 18"/>
                <a:gd name="T3" fmla="*/ 45 h 73"/>
                <a:gd name="T4" fmla="*/ 18 w 18"/>
                <a:gd name="T5" fmla="*/ 73 h 73"/>
                <a:gd name="T6" fmla="*/ 0 60000 65536"/>
                <a:gd name="T7" fmla="*/ 0 60000 65536"/>
                <a:gd name="T8" fmla="*/ 0 60000 65536"/>
                <a:gd name="T9" fmla="*/ 0 w 18"/>
                <a:gd name="T10" fmla="*/ 0 h 73"/>
                <a:gd name="T11" fmla="*/ 18 w 18"/>
                <a:gd name="T12" fmla="*/ 73 h 73"/>
              </a:gdLst>
              <a:ahLst/>
              <a:cxnLst>
                <a:cxn ang="T6">
                  <a:pos x="T0" y="T1"/>
                </a:cxn>
                <a:cxn ang="T7">
                  <a:pos x="T2" y="T3"/>
                </a:cxn>
                <a:cxn ang="T8">
                  <a:pos x="T4" y="T5"/>
                </a:cxn>
              </a:cxnLst>
              <a:rect l="T9" t="T10" r="T11" b="T12"/>
              <a:pathLst>
                <a:path w="18" h="73">
                  <a:moveTo>
                    <a:pt x="17" y="0"/>
                  </a:moveTo>
                  <a:lnTo>
                    <a:pt x="0" y="45"/>
                  </a:lnTo>
                  <a:lnTo>
                    <a:pt x="18" y="73"/>
                  </a:lnTo>
                </a:path>
              </a:pathLst>
            </a:custGeom>
            <a:noFill/>
            <a:ln w="3175">
              <a:solidFill>
                <a:srgbClr val="000000"/>
              </a:solidFill>
              <a:round/>
              <a:headEnd/>
              <a:tailEnd/>
            </a:ln>
          </p:spPr>
          <p:txBody>
            <a:bodyPr/>
            <a:lstStyle/>
            <a:p>
              <a:endParaRPr lang="en-US"/>
            </a:p>
          </p:txBody>
        </p:sp>
        <p:sp>
          <p:nvSpPr>
            <p:cNvPr id="8387" name="Freeform 82"/>
            <p:cNvSpPr>
              <a:spLocks/>
            </p:cNvSpPr>
            <p:nvPr/>
          </p:nvSpPr>
          <p:spPr bwMode="auto">
            <a:xfrm>
              <a:off x="2075" y="645"/>
              <a:ext cx="26" cy="30"/>
            </a:xfrm>
            <a:custGeom>
              <a:avLst/>
              <a:gdLst>
                <a:gd name="T0" fmla="*/ 52 w 52"/>
                <a:gd name="T1" fmla="*/ 60 h 60"/>
                <a:gd name="T2" fmla="*/ 49 w 52"/>
                <a:gd name="T3" fmla="*/ 48 h 60"/>
                <a:gd name="T4" fmla="*/ 11 w 52"/>
                <a:gd name="T5" fmla="*/ 0 h 60"/>
                <a:gd name="T6" fmla="*/ 4 w 52"/>
                <a:gd name="T7" fmla="*/ 0 h 60"/>
                <a:gd name="T8" fmla="*/ 0 w 52"/>
                <a:gd name="T9" fmla="*/ 46 h 60"/>
                <a:gd name="T10" fmla="*/ 3 w 52"/>
                <a:gd name="T11" fmla="*/ 50 h 60"/>
                <a:gd name="T12" fmla="*/ 6 w 52"/>
                <a:gd name="T13" fmla="*/ 50 h 60"/>
                <a:gd name="T14" fmla="*/ 10 w 52"/>
                <a:gd name="T15" fmla="*/ 45 h 60"/>
                <a:gd name="T16" fmla="*/ 8 w 52"/>
                <a:gd name="T17" fmla="*/ 7 h 60"/>
                <a:gd name="T18" fmla="*/ 21 w 52"/>
                <a:gd name="T19" fmla="*/ 24 h 60"/>
                <a:gd name="T20" fmla="*/ 42 w 52"/>
                <a:gd name="T21" fmla="*/ 57 h 60"/>
                <a:gd name="T22" fmla="*/ 52 w 52"/>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
                <a:gd name="T37" fmla="*/ 0 h 60"/>
                <a:gd name="T38" fmla="*/ 52 w 52"/>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 h="60">
                  <a:moveTo>
                    <a:pt x="52" y="60"/>
                  </a:moveTo>
                  <a:lnTo>
                    <a:pt x="49" y="48"/>
                  </a:lnTo>
                  <a:lnTo>
                    <a:pt x="11" y="0"/>
                  </a:lnTo>
                  <a:lnTo>
                    <a:pt x="4" y="0"/>
                  </a:lnTo>
                  <a:lnTo>
                    <a:pt x="0" y="46"/>
                  </a:lnTo>
                  <a:lnTo>
                    <a:pt x="3" y="50"/>
                  </a:lnTo>
                  <a:lnTo>
                    <a:pt x="6" y="50"/>
                  </a:lnTo>
                  <a:lnTo>
                    <a:pt x="10" y="45"/>
                  </a:lnTo>
                  <a:lnTo>
                    <a:pt x="8" y="7"/>
                  </a:lnTo>
                  <a:lnTo>
                    <a:pt x="21" y="24"/>
                  </a:lnTo>
                  <a:lnTo>
                    <a:pt x="42" y="57"/>
                  </a:lnTo>
                  <a:lnTo>
                    <a:pt x="52" y="60"/>
                  </a:lnTo>
                  <a:close/>
                </a:path>
              </a:pathLst>
            </a:custGeom>
            <a:solidFill>
              <a:srgbClr val="C0C0C0"/>
            </a:solidFill>
            <a:ln w="3175">
              <a:solidFill>
                <a:srgbClr val="000000"/>
              </a:solidFill>
              <a:round/>
              <a:headEnd/>
              <a:tailEnd/>
            </a:ln>
          </p:spPr>
          <p:txBody>
            <a:bodyPr/>
            <a:lstStyle/>
            <a:p>
              <a:endParaRPr lang="en-US"/>
            </a:p>
          </p:txBody>
        </p:sp>
        <p:sp>
          <p:nvSpPr>
            <p:cNvPr id="8388" name="Freeform 83"/>
            <p:cNvSpPr>
              <a:spLocks/>
            </p:cNvSpPr>
            <p:nvPr/>
          </p:nvSpPr>
          <p:spPr bwMode="auto">
            <a:xfrm>
              <a:off x="2065" y="642"/>
              <a:ext cx="17" cy="3"/>
            </a:xfrm>
            <a:custGeom>
              <a:avLst/>
              <a:gdLst>
                <a:gd name="T0" fmla="*/ 34 w 35"/>
                <a:gd name="T1" fmla="*/ 7 h 7"/>
                <a:gd name="T2" fmla="*/ 0 w 35"/>
                <a:gd name="T3" fmla="*/ 7 h 7"/>
                <a:gd name="T4" fmla="*/ 0 w 35"/>
                <a:gd name="T5" fmla="*/ 2 h 7"/>
                <a:gd name="T6" fmla="*/ 32 w 35"/>
                <a:gd name="T7" fmla="*/ 0 h 7"/>
                <a:gd name="T8" fmla="*/ 35 w 35"/>
                <a:gd name="T9" fmla="*/ 2 h 7"/>
                <a:gd name="T10" fmla="*/ 34 w 35"/>
                <a:gd name="T11" fmla="*/ 7 h 7"/>
                <a:gd name="T12" fmla="*/ 0 60000 65536"/>
                <a:gd name="T13" fmla="*/ 0 60000 65536"/>
                <a:gd name="T14" fmla="*/ 0 60000 65536"/>
                <a:gd name="T15" fmla="*/ 0 60000 65536"/>
                <a:gd name="T16" fmla="*/ 0 60000 65536"/>
                <a:gd name="T17" fmla="*/ 0 60000 65536"/>
                <a:gd name="T18" fmla="*/ 0 w 35"/>
                <a:gd name="T19" fmla="*/ 0 h 7"/>
                <a:gd name="T20" fmla="*/ 35 w 35"/>
                <a:gd name="T21" fmla="*/ 7 h 7"/>
              </a:gdLst>
              <a:ahLst/>
              <a:cxnLst>
                <a:cxn ang="T12">
                  <a:pos x="T0" y="T1"/>
                </a:cxn>
                <a:cxn ang="T13">
                  <a:pos x="T2" y="T3"/>
                </a:cxn>
                <a:cxn ang="T14">
                  <a:pos x="T4" y="T5"/>
                </a:cxn>
                <a:cxn ang="T15">
                  <a:pos x="T6" y="T7"/>
                </a:cxn>
                <a:cxn ang="T16">
                  <a:pos x="T8" y="T9"/>
                </a:cxn>
                <a:cxn ang="T17">
                  <a:pos x="T10" y="T11"/>
                </a:cxn>
              </a:cxnLst>
              <a:rect l="T18" t="T19" r="T20" b="T21"/>
              <a:pathLst>
                <a:path w="35" h="7">
                  <a:moveTo>
                    <a:pt x="34" y="7"/>
                  </a:moveTo>
                  <a:lnTo>
                    <a:pt x="0" y="7"/>
                  </a:lnTo>
                  <a:lnTo>
                    <a:pt x="0" y="2"/>
                  </a:lnTo>
                  <a:lnTo>
                    <a:pt x="32" y="0"/>
                  </a:lnTo>
                  <a:lnTo>
                    <a:pt x="35" y="2"/>
                  </a:lnTo>
                  <a:lnTo>
                    <a:pt x="34" y="7"/>
                  </a:lnTo>
                  <a:close/>
                </a:path>
              </a:pathLst>
            </a:custGeom>
            <a:solidFill>
              <a:srgbClr val="C0C0C0"/>
            </a:solidFill>
            <a:ln w="3175">
              <a:solidFill>
                <a:srgbClr val="000000"/>
              </a:solidFill>
              <a:round/>
              <a:headEnd/>
              <a:tailEnd/>
            </a:ln>
          </p:spPr>
          <p:txBody>
            <a:bodyPr/>
            <a:lstStyle/>
            <a:p>
              <a:endParaRPr lang="en-US"/>
            </a:p>
          </p:txBody>
        </p:sp>
      </p:grpSp>
      <p:sp>
        <p:nvSpPr>
          <p:cNvPr id="8198" name="Rectangle 168"/>
          <p:cNvSpPr>
            <a:spLocks noChangeArrowheads="1"/>
          </p:cNvSpPr>
          <p:nvPr/>
        </p:nvSpPr>
        <p:spPr bwMode="auto">
          <a:xfrm>
            <a:off x="2390775" y="3756025"/>
            <a:ext cx="4314825" cy="381000"/>
          </a:xfrm>
          <a:prstGeom prst="rect">
            <a:avLst/>
          </a:prstGeom>
          <a:solidFill>
            <a:srgbClr val="33CC33"/>
          </a:solidFill>
          <a:ln w="9525">
            <a:noFill/>
            <a:miter lim="800000"/>
            <a:headEnd/>
            <a:tailEnd/>
          </a:ln>
        </p:spPr>
        <p:txBody>
          <a:bodyPr wrap="none" anchor="ctr"/>
          <a:lstStyle/>
          <a:p>
            <a:r>
              <a:rPr lang="en-US" sz="1400">
                <a:solidFill>
                  <a:schemeClr val="bg2"/>
                </a:solidFill>
              </a:rPr>
              <a:t>EMS Transport</a:t>
            </a:r>
          </a:p>
        </p:txBody>
      </p:sp>
      <p:sp>
        <p:nvSpPr>
          <p:cNvPr id="8199" name="Rectangle 169"/>
          <p:cNvSpPr>
            <a:spLocks noChangeArrowheads="1"/>
          </p:cNvSpPr>
          <p:nvPr/>
        </p:nvSpPr>
        <p:spPr bwMode="auto">
          <a:xfrm>
            <a:off x="1924050" y="3756025"/>
            <a:ext cx="438150" cy="381000"/>
          </a:xfrm>
          <a:prstGeom prst="rect">
            <a:avLst/>
          </a:prstGeom>
          <a:solidFill>
            <a:srgbClr val="33CC33"/>
          </a:solidFill>
          <a:ln w="9525">
            <a:noFill/>
            <a:miter lim="800000"/>
            <a:headEnd/>
            <a:tailEnd/>
          </a:ln>
        </p:spPr>
        <p:txBody>
          <a:bodyPr wrap="none" anchor="ctr"/>
          <a:lstStyle/>
          <a:p>
            <a:endParaRPr lang="en-US"/>
          </a:p>
        </p:txBody>
      </p:sp>
      <p:cxnSp>
        <p:nvCxnSpPr>
          <p:cNvPr id="8200" name="AutoShape 173"/>
          <p:cNvCxnSpPr>
            <a:cxnSpLocks noChangeShapeType="1"/>
          </p:cNvCxnSpPr>
          <p:nvPr/>
        </p:nvCxnSpPr>
        <p:spPr bwMode="auto">
          <a:xfrm>
            <a:off x="2012950" y="2813050"/>
            <a:ext cx="196850" cy="0"/>
          </a:xfrm>
          <a:prstGeom prst="straightConnector1">
            <a:avLst/>
          </a:prstGeom>
          <a:noFill/>
          <a:ln w="76200">
            <a:solidFill>
              <a:srgbClr val="D60057"/>
            </a:solidFill>
            <a:round/>
            <a:headEnd/>
            <a:tailEnd type="triangle" w="med" len="med"/>
          </a:ln>
        </p:spPr>
      </p:cxnSp>
      <p:cxnSp>
        <p:nvCxnSpPr>
          <p:cNvPr id="8201" name="AutoShape 174"/>
          <p:cNvCxnSpPr>
            <a:cxnSpLocks noChangeShapeType="1"/>
          </p:cNvCxnSpPr>
          <p:nvPr/>
        </p:nvCxnSpPr>
        <p:spPr bwMode="auto">
          <a:xfrm>
            <a:off x="3038475" y="2813050"/>
            <a:ext cx="236538" cy="0"/>
          </a:xfrm>
          <a:prstGeom prst="straightConnector1">
            <a:avLst/>
          </a:prstGeom>
          <a:noFill/>
          <a:ln w="76200">
            <a:solidFill>
              <a:srgbClr val="D60057"/>
            </a:solidFill>
            <a:round/>
            <a:headEnd/>
            <a:tailEnd type="triangle" w="med" len="med"/>
          </a:ln>
        </p:spPr>
      </p:cxnSp>
      <p:sp>
        <p:nvSpPr>
          <p:cNvPr id="8202" name="Text Box 175"/>
          <p:cNvSpPr txBox="1">
            <a:spLocks noChangeArrowheads="1"/>
          </p:cNvSpPr>
          <p:nvPr/>
        </p:nvSpPr>
        <p:spPr bwMode="auto">
          <a:xfrm>
            <a:off x="838200" y="2492375"/>
            <a:ext cx="1174750" cy="646331"/>
          </a:xfrm>
          <a:prstGeom prst="rect">
            <a:avLst/>
          </a:prstGeom>
          <a:solidFill>
            <a:srgbClr val="9397CF"/>
          </a:solidFill>
          <a:ln w="38100">
            <a:noFill/>
            <a:miter lim="800000"/>
            <a:headEnd type="none" w="sm" len="sm"/>
            <a:tailEnd type="none" w="sm" len="sm"/>
          </a:ln>
        </p:spPr>
        <p:txBody>
          <a:bodyPr>
            <a:spAutoFit/>
          </a:bodyPr>
          <a:lstStyle/>
          <a:p>
            <a:pPr algn="ctr" eaLnBrk="0" hangingPunct="0"/>
            <a:r>
              <a:rPr lang="en-US" sz="1200" b="1" dirty="0">
                <a:solidFill>
                  <a:srgbClr val="FFFF00"/>
                </a:solidFill>
              </a:rPr>
              <a:t>Onset of symptoms of STEMI</a:t>
            </a:r>
          </a:p>
        </p:txBody>
      </p:sp>
      <p:sp>
        <p:nvSpPr>
          <p:cNvPr id="8203" name="Text Box 176"/>
          <p:cNvSpPr txBox="1">
            <a:spLocks noChangeArrowheads="1"/>
          </p:cNvSpPr>
          <p:nvPr/>
        </p:nvSpPr>
        <p:spPr bwMode="auto">
          <a:xfrm>
            <a:off x="2209800" y="2492375"/>
            <a:ext cx="828675" cy="457200"/>
          </a:xfrm>
          <a:prstGeom prst="rect">
            <a:avLst/>
          </a:prstGeom>
          <a:solidFill>
            <a:srgbClr val="9397CF"/>
          </a:solidFill>
          <a:ln w="38100">
            <a:noFill/>
            <a:miter lim="800000"/>
            <a:headEnd type="none" w="sm" len="sm"/>
            <a:tailEnd type="none" w="sm" len="sm"/>
          </a:ln>
        </p:spPr>
        <p:txBody>
          <a:bodyPr>
            <a:spAutoFit/>
          </a:bodyPr>
          <a:lstStyle/>
          <a:p>
            <a:pPr algn="ctr" eaLnBrk="0" hangingPunct="0"/>
            <a:r>
              <a:rPr lang="en-US" sz="1200" b="1" dirty="0">
                <a:solidFill>
                  <a:srgbClr val="FFFF00"/>
                </a:solidFill>
              </a:rPr>
              <a:t>EMS</a:t>
            </a:r>
          </a:p>
          <a:p>
            <a:pPr algn="ctr" eaLnBrk="0" hangingPunct="0"/>
            <a:r>
              <a:rPr lang="en-US" sz="1200" b="1" dirty="0">
                <a:solidFill>
                  <a:srgbClr val="FFFF00"/>
                </a:solidFill>
              </a:rPr>
              <a:t>Dispatch</a:t>
            </a:r>
            <a:endParaRPr lang="en-US" sz="900" b="1" dirty="0">
              <a:solidFill>
                <a:srgbClr val="FFFF00"/>
              </a:solidFill>
            </a:endParaRPr>
          </a:p>
        </p:txBody>
      </p:sp>
      <p:sp>
        <p:nvSpPr>
          <p:cNvPr id="8204" name="Text Box 177"/>
          <p:cNvSpPr txBox="1">
            <a:spLocks noChangeArrowheads="1"/>
          </p:cNvSpPr>
          <p:nvPr/>
        </p:nvSpPr>
        <p:spPr bwMode="auto">
          <a:xfrm>
            <a:off x="3275013" y="2413000"/>
            <a:ext cx="2820987" cy="1107996"/>
          </a:xfrm>
          <a:prstGeom prst="rect">
            <a:avLst/>
          </a:prstGeom>
          <a:solidFill>
            <a:srgbClr val="9397CF"/>
          </a:solidFill>
          <a:ln w="38100">
            <a:noFill/>
            <a:miter lim="800000"/>
            <a:headEnd type="none" w="sm" len="sm"/>
            <a:tailEnd type="none" w="sm" len="sm"/>
          </a:ln>
        </p:spPr>
        <p:txBody>
          <a:bodyPr>
            <a:spAutoFit/>
          </a:bodyPr>
          <a:lstStyle/>
          <a:p>
            <a:pPr marL="171450" indent="-171450" eaLnBrk="0" hangingPunct="0"/>
            <a:r>
              <a:rPr lang="en-US" b="1" dirty="0">
                <a:solidFill>
                  <a:srgbClr val="FFFF00"/>
                </a:solidFill>
              </a:rPr>
              <a:t>EMS on-scene</a:t>
            </a:r>
          </a:p>
          <a:p>
            <a:pPr marL="171450" indent="-171450" eaLnBrk="0" hangingPunct="0">
              <a:buFontTx/>
              <a:buChar char="•"/>
            </a:pPr>
            <a:r>
              <a:rPr lang="en-US" sz="1200" dirty="0">
                <a:solidFill>
                  <a:srgbClr val="FFFF00"/>
                </a:solidFill>
              </a:rPr>
              <a:t>Encourage 12-lead ECGs.</a:t>
            </a:r>
          </a:p>
          <a:p>
            <a:pPr marL="171450" indent="-171450" eaLnBrk="0" hangingPunct="0">
              <a:buFontTx/>
              <a:buChar char="•"/>
            </a:pPr>
            <a:r>
              <a:rPr lang="en-US" sz="1200" dirty="0">
                <a:solidFill>
                  <a:srgbClr val="FFFF00"/>
                </a:solidFill>
              </a:rPr>
              <a:t>Consider </a:t>
            </a:r>
            <a:r>
              <a:rPr lang="en-US" sz="1200" dirty="0" err="1">
                <a:solidFill>
                  <a:srgbClr val="FFFF00"/>
                </a:solidFill>
              </a:rPr>
              <a:t>prehospital</a:t>
            </a:r>
            <a:r>
              <a:rPr lang="en-US" sz="1200" dirty="0">
                <a:solidFill>
                  <a:srgbClr val="FFFF00"/>
                </a:solidFill>
              </a:rPr>
              <a:t> </a:t>
            </a:r>
            <a:r>
              <a:rPr lang="en-US" sz="1200" dirty="0" err="1">
                <a:solidFill>
                  <a:srgbClr val="FFFF00"/>
                </a:solidFill>
              </a:rPr>
              <a:t>fibrinolytic</a:t>
            </a:r>
            <a:r>
              <a:rPr lang="en-US" sz="1200" dirty="0">
                <a:solidFill>
                  <a:srgbClr val="FFFF00"/>
                </a:solidFill>
              </a:rPr>
              <a:t> if capable and EMS-to-needle within 30 min.</a:t>
            </a:r>
            <a:endParaRPr lang="en-US" sz="900" dirty="0">
              <a:solidFill>
                <a:srgbClr val="FFFF00"/>
              </a:solidFill>
            </a:endParaRPr>
          </a:p>
        </p:txBody>
      </p:sp>
      <p:sp>
        <p:nvSpPr>
          <p:cNvPr id="8205" name="Rectangle 180"/>
          <p:cNvSpPr>
            <a:spLocks noChangeArrowheads="1"/>
          </p:cNvSpPr>
          <p:nvPr/>
        </p:nvSpPr>
        <p:spPr bwMode="auto">
          <a:xfrm>
            <a:off x="1781175" y="3756025"/>
            <a:ext cx="76200" cy="381000"/>
          </a:xfrm>
          <a:prstGeom prst="rect">
            <a:avLst/>
          </a:prstGeom>
          <a:solidFill>
            <a:srgbClr val="33CC33"/>
          </a:solidFill>
          <a:ln w="9525">
            <a:noFill/>
            <a:miter lim="800000"/>
            <a:headEnd/>
            <a:tailEnd/>
          </a:ln>
        </p:spPr>
        <p:txBody>
          <a:bodyPr wrap="none" anchor="ctr"/>
          <a:lstStyle/>
          <a:p>
            <a:endParaRPr lang="en-US"/>
          </a:p>
        </p:txBody>
      </p:sp>
      <p:sp>
        <p:nvSpPr>
          <p:cNvPr id="8206" name="Rectangle 181"/>
          <p:cNvSpPr>
            <a:spLocks noChangeArrowheads="1"/>
          </p:cNvSpPr>
          <p:nvPr/>
        </p:nvSpPr>
        <p:spPr bwMode="auto">
          <a:xfrm>
            <a:off x="1419225" y="3756025"/>
            <a:ext cx="304800" cy="381000"/>
          </a:xfrm>
          <a:prstGeom prst="rect">
            <a:avLst/>
          </a:prstGeom>
          <a:solidFill>
            <a:srgbClr val="FFCC00"/>
          </a:solidFill>
          <a:ln w="9525">
            <a:noFill/>
            <a:miter lim="800000"/>
            <a:headEnd/>
            <a:tailEnd/>
          </a:ln>
        </p:spPr>
        <p:txBody>
          <a:bodyPr wrap="none" anchor="ctr"/>
          <a:lstStyle/>
          <a:p>
            <a:endParaRPr lang="en-US"/>
          </a:p>
        </p:txBody>
      </p:sp>
      <p:sp>
        <p:nvSpPr>
          <p:cNvPr id="8207" name="Text Box 182"/>
          <p:cNvSpPr txBox="1">
            <a:spLocks noChangeArrowheads="1"/>
          </p:cNvSpPr>
          <p:nvPr/>
        </p:nvSpPr>
        <p:spPr bwMode="auto">
          <a:xfrm>
            <a:off x="1346200" y="3473450"/>
            <a:ext cx="906463" cy="336550"/>
          </a:xfrm>
          <a:prstGeom prst="rect">
            <a:avLst/>
          </a:prstGeom>
          <a:noFill/>
          <a:ln w="9525">
            <a:noFill/>
            <a:miter lim="800000"/>
            <a:headEnd/>
            <a:tailEnd/>
          </a:ln>
        </p:spPr>
        <p:txBody>
          <a:bodyPr wrap="none">
            <a:spAutoFit/>
          </a:bodyPr>
          <a:lstStyle/>
          <a:p>
            <a:r>
              <a:rPr lang="en-US" b="1">
                <a:solidFill>
                  <a:srgbClr val="EAEAEA"/>
                </a:solidFill>
              </a:rPr>
              <a:t>GOALS</a:t>
            </a:r>
          </a:p>
        </p:txBody>
      </p:sp>
      <p:sp>
        <p:nvSpPr>
          <p:cNvPr id="8208" name="AutoShape 183"/>
          <p:cNvSpPr>
            <a:spLocks noChangeArrowheads="1"/>
          </p:cNvSpPr>
          <p:nvPr/>
        </p:nvSpPr>
        <p:spPr bwMode="auto">
          <a:xfrm>
            <a:off x="6715125" y="1527175"/>
            <a:ext cx="914400" cy="914400"/>
          </a:xfrm>
          <a:prstGeom prst="plus">
            <a:avLst>
              <a:gd name="adj" fmla="val 25000"/>
            </a:avLst>
          </a:prstGeom>
          <a:solidFill>
            <a:srgbClr val="9397CF"/>
          </a:solidFill>
          <a:ln w="9525">
            <a:noFill/>
            <a:miter lim="800000"/>
            <a:headEnd/>
            <a:tailEnd/>
          </a:ln>
        </p:spPr>
        <p:txBody>
          <a:bodyPr wrap="none" anchor="ctr"/>
          <a:lstStyle/>
          <a:p>
            <a:endParaRPr lang="en-US"/>
          </a:p>
        </p:txBody>
      </p:sp>
      <p:sp>
        <p:nvSpPr>
          <p:cNvPr id="8209" name="AutoShape 184"/>
          <p:cNvSpPr>
            <a:spLocks noChangeArrowheads="1"/>
          </p:cNvSpPr>
          <p:nvPr/>
        </p:nvSpPr>
        <p:spPr bwMode="auto">
          <a:xfrm>
            <a:off x="6705600" y="2974975"/>
            <a:ext cx="914400" cy="914400"/>
          </a:xfrm>
          <a:prstGeom prst="plus">
            <a:avLst>
              <a:gd name="adj" fmla="val 25000"/>
            </a:avLst>
          </a:prstGeom>
          <a:solidFill>
            <a:srgbClr val="9397CF"/>
          </a:solidFill>
          <a:ln w="9525">
            <a:noFill/>
            <a:miter lim="800000"/>
            <a:headEnd/>
            <a:tailEnd/>
          </a:ln>
        </p:spPr>
        <p:txBody>
          <a:bodyPr wrap="none" anchor="ctr"/>
          <a:lstStyle/>
          <a:p>
            <a:endParaRPr lang="en-US"/>
          </a:p>
        </p:txBody>
      </p:sp>
      <p:sp>
        <p:nvSpPr>
          <p:cNvPr id="8210" name="Rectangle 185"/>
          <p:cNvSpPr>
            <a:spLocks noChangeArrowheads="1"/>
          </p:cNvSpPr>
          <p:nvPr/>
        </p:nvSpPr>
        <p:spPr bwMode="auto">
          <a:xfrm>
            <a:off x="6572250" y="3098800"/>
            <a:ext cx="1219200" cy="523220"/>
          </a:xfrm>
          <a:prstGeom prst="rect">
            <a:avLst/>
          </a:prstGeom>
          <a:noFill/>
          <a:ln w="9525">
            <a:noFill/>
            <a:miter lim="800000"/>
            <a:headEnd/>
            <a:tailEnd/>
          </a:ln>
        </p:spPr>
        <p:txBody>
          <a:bodyPr>
            <a:spAutoFit/>
          </a:bodyPr>
          <a:lstStyle/>
          <a:p>
            <a:pPr algn="ctr"/>
            <a:r>
              <a:rPr lang="en-US" sz="1400" dirty="0">
                <a:solidFill>
                  <a:srgbClr val="FFFF00"/>
                </a:solidFill>
              </a:rPr>
              <a:t>PCI</a:t>
            </a:r>
          </a:p>
          <a:p>
            <a:pPr algn="ctr"/>
            <a:r>
              <a:rPr lang="en-US" sz="1400" dirty="0">
                <a:solidFill>
                  <a:srgbClr val="FFFF00"/>
                </a:solidFill>
              </a:rPr>
              <a:t>capable</a:t>
            </a:r>
          </a:p>
        </p:txBody>
      </p:sp>
      <p:sp>
        <p:nvSpPr>
          <p:cNvPr id="8211" name="Rectangle 186"/>
          <p:cNvSpPr>
            <a:spLocks noChangeArrowheads="1"/>
          </p:cNvSpPr>
          <p:nvPr/>
        </p:nvSpPr>
        <p:spPr bwMode="auto">
          <a:xfrm>
            <a:off x="6600825" y="1704975"/>
            <a:ext cx="1219200" cy="523220"/>
          </a:xfrm>
          <a:prstGeom prst="rect">
            <a:avLst/>
          </a:prstGeom>
          <a:noFill/>
          <a:ln w="9525">
            <a:noFill/>
            <a:miter lim="800000"/>
            <a:headEnd/>
            <a:tailEnd/>
          </a:ln>
        </p:spPr>
        <p:txBody>
          <a:bodyPr>
            <a:spAutoFit/>
          </a:bodyPr>
          <a:lstStyle/>
          <a:p>
            <a:pPr algn="ctr"/>
            <a:r>
              <a:rPr lang="en-US" sz="1400" dirty="0">
                <a:solidFill>
                  <a:srgbClr val="FFFF00"/>
                </a:solidFill>
              </a:rPr>
              <a:t>Not PCI</a:t>
            </a:r>
          </a:p>
          <a:p>
            <a:pPr algn="ctr"/>
            <a:r>
              <a:rPr lang="en-US" sz="1400" dirty="0">
                <a:solidFill>
                  <a:srgbClr val="FFFF00"/>
                </a:solidFill>
              </a:rPr>
              <a:t>capable</a:t>
            </a:r>
          </a:p>
        </p:txBody>
      </p:sp>
      <p:cxnSp>
        <p:nvCxnSpPr>
          <p:cNvPr id="8212" name="AutoShape 189"/>
          <p:cNvCxnSpPr>
            <a:cxnSpLocks noChangeShapeType="1"/>
          </p:cNvCxnSpPr>
          <p:nvPr/>
        </p:nvCxnSpPr>
        <p:spPr bwMode="auto">
          <a:xfrm flipV="1">
            <a:off x="6648450" y="2203450"/>
            <a:ext cx="142875" cy="323850"/>
          </a:xfrm>
          <a:prstGeom prst="straightConnector1">
            <a:avLst/>
          </a:prstGeom>
          <a:noFill/>
          <a:ln w="57150">
            <a:solidFill>
              <a:srgbClr val="D60057"/>
            </a:solidFill>
            <a:round/>
            <a:headEnd/>
            <a:tailEnd type="triangle" w="med" len="med"/>
          </a:ln>
        </p:spPr>
      </p:cxnSp>
      <p:cxnSp>
        <p:nvCxnSpPr>
          <p:cNvPr id="8213" name="AutoShape 190"/>
          <p:cNvCxnSpPr>
            <a:cxnSpLocks noChangeShapeType="1"/>
            <a:endCxn id="8209" idx="0"/>
          </p:cNvCxnSpPr>
          <p:nvPr/>
        </p:nvCxnSpPr>
        <p:spPr bwMode="auto">
          <a:xfrm>
            <a:off x="6648450" y="2679700"/>
            <a:ext cx="514350" cy="295275"/>
          </a:xfrm>
          <a:prstGeom prst="straightConnector1">
            <a:avLst/>
          </a:prstGeom>
          <a:noFill/>
          <a:ln w="57150">
            <a:solidFill>
              <a:srgbClr val="D60057"/>
            </a:solidFill>
            <a:round/>
            <a:headEnd/>
            <a:tailEnd type="triangle" w="med" len="med"/>
          </a:ln>
        </p:spPr>
      </p:cxnSp>
      <p:cxnSp>
        <p:nvCxnSpPr>
          <p:cNvPr id="8214" name="AutoShape 192"/>
          <p:cNvCxnSpPr>
            <a:cxnSpLocks noChangeShapeType="1"/>
            <a:stCxn id="8208" idx="3"/>
            <a:endCxn id="8209" idx="3"/>
          </p:cNvCxnSpPr>
          <p:nvPr/>
        </p:nvCxnSpPr>
        <p:spPr bwMode="auto">
          <a:xfrm flipH="1">
            <a:off x="7620000" y="1984375"/>
            <a:ext cx="9525" cy="1447800"/>
          </a:xfrm>
          <a:prstGeom prst="bentConnector3">
            <a:avLst>
              <a:gd name="adj1" fmla="val -2400000"/>
            </a:avLst>
          </a:prstGeom>
          <a:noFill/>
          <a:ln w="57150">
            <a:solidFill>
              <a:srgbClr val="D60057"/>
            </a:solidFill>
            <a:prstDash val="dash"/>
            <a:miter lim="800000"/>
            <a:headEnd/>
            <a:tailEnd type="triangle" w="med" len="med"/>
          </a:ln>
        </p:spPr>
      </p:cxnSp>
      <p:sp>
        <p:nvSpPr>
          <p:cNvPr id="8215" name="Text Box 193"/>
          <p:cNvSpPr txBox="1">
            <a:spLocks noChangeArrowheads="1"/>
          </p:cNvSpPr>
          <p:nvPr/>
        </p:nvSpPr>
        <p:spPr bwMode="auto">
          <a:xfrm>
            <a:off x="6934200" y="1106488"/>
            <a:ext cx="2057400" cy="620712"/>
          </a:xfrm>
          <a:prstGeom prst="rect">
            <a:avLst/>
          </a:prstGeom>
          <a:noFill/>
          <a:ln w="9525">
            <a:noFill/>
            <a:miter lim="800000"/>
            <a:headEnd/>
            <a:tailEnd/>
          </a:ln>
        </p:spPr>
        <p:txBody>
          <a:bodyPr lIns="0" tIns="0" rIns="0" bIns="0">
            <a:spAutoFit/>
          </a:bodyPr>
          <a:lstStyle/>
          <a:p>
            <a:pPr algn="ctr" eaLnBrk="0" hangingPunct="0">
              <a:spcBef>
                <a:spcPct val="20000"/>
              </a:spcBef>
            </a:pPr>
            <a:r>
              <a:rPr lang="en-US" sz="1200" b="1"/>
              <a:t>Hospital fibrinolysis:  </a:t>
            </a:r>
          </a:p>
          <a:p>
            <a:pPr algn="ctr" eaLnBrk="0" hangingPunct="0">
              <a:spcBef>
                <a:spcPct val="20000"/>
              </a:spcBef>
            </a:pPr>
            <a:r>
              <a:rPr lang="en-US" sz="1200" b="1"/>
              <a:t>Door-to-Needle </a:t>
            </a:r>
          </a:p>
          <a:p>
            <a:pPr algn="ctr" eaLnBrk="0" hangingPunct="0">
              <a:spcBef>
                <a:spcPct val="20000"/>
              </a:spcBef>
            </a:pPr>
            <a:r>
              <a:rPr lang="en-US" sz="1200" b="1"/>
              <a:t>within 30 min.</a:t>
            </a:r>
          </a:p>
        </p:txBody>
      </p:sp>
      <p:sp>
        <p:nvSpPr>
          <p:cNvPr id="8216" name="Text Box 194"/>
          <p:cNvSpPr txBox="1">
            <a:spLocks noChangeArrowheads="1"/>
          </p:cNvSpPr>
          <p:nvPr/>
        </p:nvSpPr>
        <p:spPr bwMode="auto">
          <a:xfrm rot="-31846">
            <a:off x="6276975" y="2493963"/>
            <a:ext cx="528638" cy="547687"/>
          </a:xfrm>
          <a:prstGeom prst="rect">
            <a:avLst/>
          </a:prstGeom>
          <a:noFill/>
          <a:ln w="9525">
            <a:noFill/>
            <a:miter lim="800000"/>
            <a:headEnd/>
            <a:tailEnd/>
          </a:ln>
        </p:spPr>
        <p:txBody>
          <a:bodyPr lIns="0" tIns="0" rIns="0" bIns="0">
            <a:spAutoFit/>
          </a:bodyPr>
          <a:lstStyle/>
          <a:p>
            <a:pPr eaLnBrk="0" hangingPunct="0">
              <a:spcBef>
                <a:spcPct val="50000"/>
              </a:spcBef>
            </a:pPr>
            <a:r>
              <a:rPr lang="en-US" sz="1200" b="1" i="1"/>
              <a:t>EMS </a:t>
            </a:r>
            <a:br>
              <a:rPr lang="en-US" sz="1200" b="1" i="1"/>
            </a:br>
            <a:r>
              <a:rPr lang="en-US" sz="1200" b="1" i="1"/>
              <a:t>Triage </a:t>
            </a:r>
            <a:br>
              <a:rPr lang="en-US" sz="1200" b="1" i="1"/>
            </a:br>
            <a:r>
              <a:rPr lang="en-US" sz="1200" b="1" i="1"/>
              <a:t>Plan</a:t>
            </a:r>
          </a:p>
        </p:txBody>
      </p:sp>
      <p:sp>
        <p:nvSpPr>
          <p:cNvPr id="8217" name="Text Box 195"/>
          <p:cNvSpPr txBox="1">
            <a:spLocks noChangeArrowheads="1"/>
          </p:cNvSpPr>
          <p:nvPr/>
        </p:nvSpPr>
        <p:spPr bwMode="auto">
          <a:xfrm>
            <a:off x="7848600" y="2438400"/>
            <a:ext cx="838200" cy="547688"/>
          </a:xfrm>
          <a:prstGeom prst="rect">
            <a:avLst/>
          </a:prstGeom>
          <a:noFill/>
          <a:ln w="9525">
            <a:noFill/>
            <a:miter lim="800000"/>
            <a:headEnd/>
            <a:tailEnd/>
          </a:ln>
        </p:spPr>
        <p:txBody>
          <a:bodyPr lIns="0" tIns="0" rIns="0" bIns="0">
            <a:spAutoFit/>
          </a:bodyPr>
          <a:lstStyle/>
          <a:p>
            <a:pPr algn="ctr" eaLnBrk="0" hangingPunct="0"/>
            <a:r>
              <a:rPr lang="en-US" sz="1200" b="1"/>
              <a:t>Inter-Hospital</a:t>
            </a:r>
          </a:p>
          <a:p>
            <a:pPr algn="ctr" eaLnBrk="0" hangingPunct="0"/>
            <a:r>
              <a:rPr lang="en-US" sz="1200" b="1"/>
              <a:t>Transfer</a:t>
            </a:r>
          </a:p>
        </p:txBody>
      </p:sp>
      <p:sp>
        <p:nvSpPr>
          <p:cNvPr id="8218" name="Rectangle 196"/>
          <p:cNvSpPr>
            <a:spLocks noChangeArrowheads="1"/>
          </p:cNvSpPr>
          <p:nvPr/>
        </p:nvSpPr>
        <p:spPr bwMode="auto">
          <a:xfrm>
            <a:off x="1371600" y="5422900"/>
            <a:ext cx="2952750" cy="304800"/>
          </a:xfrm>
          <a:prstGeom prst="rect">
            <a:avLst/>
          </a:prstGeom>
          <a:solidFill>
            <a:srgbClr val="FFCC00"/>
          </a:solidFill>
          <a:ln w="9525">
            <a:noFill/>
            <a:miter lim="800000"/>
            <a:headEnd/>
            <a:tailEnd/>
          </a:ln>
        </p:spPr>
        <p:txBody>
          <a:bodyPr wrap="none" anchor="ctr"/>
          <a:lstStyle/>
          <a:p>
            <a:pPr algn="ctr"/>
            <a:r>
              <a:rPr lang="en-US" sz="1400" b="1" dirty="0">
                <a:solidFill>
                  <a:schemeClr val="bg2"/>
                </a:solidFill>
              </a:rPr>
              <a:t>Golden Hour = first 60 min.</a:t>
            </a:r>
          </a:p>
        </p:txBody>
      </p:sp>
      <p:sp>
        <p:nvSpPr>
          <p:cNvPr id="8219" name="Rectangle 197"/>
          <p:cNvSpPr>
            <a:spLocks noChangeArrowheads="1"/>
          </p:cNvSpPr>
          <p:nvPr/>
        </p:nvSpPr>
        <p:spPr bwMode="auto">
          <a:xfrm>
            <a:off x="4152900" y="5422900"/>
            <a:ext cx="3427413" cy="304800"/>
          </a:xfrm>
          <a:prstGeom prst="rect">
            <a:avLst/>
          </a:prstGeom>
          <a:solidFill>
            <a:srgbClr val="0066FF"/>
          </a:solidFill>
          <a:ln w="9525">
            <a:noFill/>
            <a:miter lim="800000"/>
            <a:headEnd/>
            <a:tailEnd/>
          </a:ln>
        </p:spPr>
        <p:txBody>
          <a:bodyPr wrap="none" anchor="ctr"/>
          <a:lstStyle/>
          <a:p>
            <a:pPr algn="ctr"/>
            <a:r>
              <a:rPr lang="en-US" sz="1400" b="1"/>
              <a:t>Total ischemic time: within 120 min.</a:t>
            </a:r>
          </a:p>
        </p:txBody>
      </p:sp>
      <p:sp>
        <p:nvSpPr>
          <p:cNvPr id="8220" name="Line 199"/>
          <p:cNvSpPr>
            <a:spLocks noChangeShapeType="1"/>
          </p:cNvSpPr>
          <p:nvPr/>
        </p:nvSpPr>
        <p:spPr bwMode="auto">
          <a:xfrm>
            <a:off x="1728788" y="3756025"/>
            <a:ext cx="0" cy="609600"/>
          </a:xfrm>
          <a:prstGeom prst="line">
            <a:avLst/>
          </a:prstGeom>
          <a:noFill/>
          <a:ln w="9525">
            <a:solidFill>
              <a:schemeClr val="tx1"/>
            </a:solidFill>
            <a:round/>
            <a:headEnd/>
            <a:tailEnd/>
          </a:ln>
        </p:spPr>
        <p:txBody>
          <a:bodyPr/>
          <a:lstStyle/>
          <a:p>
            <a:endParaRPr lang="en-US"/>
          </a:p>
        </p:txBody>
      </p:sp>
      <p:sp>
        <p:nvSpPr>
          <p:cNvPr id="8221" name="Line 200"/>
          <p:cNvSpPr>
            <a:spLocks noChangeShapeType="1"/>
          </p:cNvSpPr>
          <p:nvPr/>
        </p:nvSpPr>
        <p:spPr bwMode="auto">
          <a:xfrm>
            <a:off x="1857375" y="3756025"/>
            <a:ext cx="0" cy="892175"/>
          </a:xfrm>
          <a:prstGeom prst="line">
            <a:avLst/>
          </a:prstGeom>
          <a:noFill/>
          <a:ln w="9525">
            <a:solidFill>
              <a:schemeClr val="tx1"/>
            </a:solidFill>
            <a:round/>
            <a:headEnd/>
            <a:tailEnd/>
          </a:ln>
        </p:spPr>
        <p:txBody>
          <a:bodyPr/>
          <a:lstStyle/>
          <a:p>
            <a:endParaRPr lang="en-US"/>
          </a:p>
        </p:txBody>
      </p:sp>
      <p:sp>
        <p:nvSpPr>
          <p:cNvPr id="8222" name="Line 201"/>
          <p:cNvSpPr>
            <a:spLocks noChangeShapeType="1"/>
          </p:cNvSpPr>
          <p:nvPr/>
        </p:nvSpPr>
        <p:spPr bwMode="auto">
          <a:xfrm>
            <a:off x="2357438" y="3756025"/>
            <a:ext cx="0" cy="609600"/>
          </a:xfrm>
          <a:prstGeom prst="line">
            <a:avLst/>
          </a:prstGeom>
          <a:noFill/>
          <a:ln w="9525">
            <a:solidFill>
              <a:schemeClr val="tx1"/>
            </a:solidFill>
            <a:round/>
            <a:headEnd/>
            <a:tailEnd/>
          </a:ln>
        </p:spPr>
        <p:txBody>
          <a:bodyPr/>
          <a:lstStyle/>
          <a:p>
            <a:endParaRPr lang="en-US"/>
          </a:p>
        </p:txBody>
      </p:sp>
      <p:sp>
        <p:nvSpPr>
          <p:cNvPr id="8223" name="Line 202"/>
          <p:cNvSpPr>
            <a:spLocks noChangeShapeType="1"/>
          </p:cNvSpPr>
          <p:nvPr/>
        </p:nvSpPr>
        <p:spPr bwMode="auto">
          <a:xfrm>
            <a:off x="2828925" y="4137025"/>
            <a:ext cx="0" cy="304800"/>
          </a:xfrm>
          <a:prstGeom prst="line">
            <a:avLst/>
          </a:prstGeom>
          <a:noFill/>
          <a:ln w="9525">
            <a:solidFill>
              <a:schemeClr val="tx1"/>
            </a:solidFill>
            <a:round/>
            <a:headEnd/>
            <a:tailEnd/>
          </a:ln>
        </p:spPr>
        <p:txBody>
          <a:bodyPr/>
          <a:lstStyle/>
          <a:p>
            <a:endParaRPr lang="en-US"/>
          </a:p>
        </p:txBody>
      </p:sp>
      <p:sp>
        <p:nvSpPr>
          <p:cNvPr id="8224" name="Line 203"/>
          <p:cNvSpPr>
            <a:spLocks noChangeShapeType="1"/>
          </p:cNvSpPr>
          <p:nvPr/>
        </p:nvSpPr>
        <p:spPr bwMode="auto">
          <a:xfrm>
            <a:off x="6692900" y="3756025"/>
            <a:ext cx="0" cy="1371600"/>
          </a:xfrm>
          <a:prstGeom prst="line">
            <a:avLst/>
          </a:prstGeom>
          <a:noFill/>
          <a:ln w="9525">
            <a:solidFill>
              <a:schemeClr val="tx1"/>
            </a:solidFill>
            <a:round/>
            <a:headEnd/>
            <a:tailEnd/>
          </a:ln>
        </p:spPr>
        <p:txBody>
          <a:bodyPr/>
          <a:lstStyle/>
          <a:p>
            <a:endParaRPr lang="en-US"/>
          </a:p>
        </p:txBody>
      </p:sp>
      <p:sp>
        <p:nvSpPr>
          <p:cNvPr id="8225" name="Text Box 204"/>
          <p:cNvSpPr txBox="1">
            <a:spLocks noChangeArrowheads="1"/>
          </p:cNvSpPr>
          <p:nvPr/>
        </p:nvSpPr>
        <p:spPr bwMode="auto">
          <a:xfrm>
            <a:off x="974725" y="4156075"/>
            <a:ext cx="723900" cy="198438"/>
          </a:xfrm>
          <a:prstGeom prst="rect">
            <a:avLst/>
          </a:prstGeom>
          <a:noFill/>
          <a:ln w="9525">
            <a:noFill/>
            <a:miter lim="800000"/>
            <a:headEnd/>
            <a:tailEnd/>
          </a:ln>
        </p:spPr>
        <p:txBody>
          <a:bodyPr lIns="0" tIns="0" rIns="0" bIns="0">
            <a:spAutoFit/>
          </a:bodyPr>
          <a:lstStyle/>
          <a:p>
            <a:pPr algn="r" eaLnBrk="0" hangingPunct="0"/>
            <a:r>
              <a:rPr lang="en-US" sz="1300" b="1"/>
              <a:t>Patient</a:t>
            </a:r>
            <a:endParaRPr lang="en-US" sz="1300"/>
          </a:p>
        </p:txBody>
      </p:sp>
      <p:sp>
        <p:nvSpPr>
          <p:cNvPr id="8226" name="Text Box 205"/>
          <p:cNvSpPr txBox="1">
            <a:spLocks noChangeArrowheads="1"/>
          </p:cNvSpPr>
          <p:nvPr/>
        </p:nvSpPr>
        <p:spPr bwMode="auto">
          <a:xfrm>
            <a:off x="1603375" y="4156075"/>
            <a:ext cx="723900" cy="198438"/>
          </a:xfrm>
          <a:prstGeom prst="rect">
            <a:avLst/>
          </a:prstGeom>
          <a:noFill/>
          <a:ln w="9525">
            <a:noFill/>
            <a:miter lim="800000"/>
            <a:headEnd/>
            <a:tailEnd/>
          </a:ln>
        </p:spPr>
        <p:txBody>
          <a:bodyPr lIns="0" tIns="0" rIns="0" bIns="0">
            <a:spAutoFit/>
          </a:bodyPr>
          <a:lstStyle/>
          <a:p>
            <a:pPr algn="r" eaLnBrk="0" hangingPunct="0"/>
            <a:r>
              <a:rPr lang="en-US" sz="1300" b="1"/>
              <a:t>EMS</a:t>
            </a:r>
            <a:endParaRPr lang="en-US" sz="1300"/>
          </a:p>
        </p:txBody>
      </p:sp>
      <p:sp>
        <p:nvSpPr>
          <p:cNvPr id="8227" name="Text Box 206"/>
          <p:cNvSpPr txBox="1">
            <a:spLocks noChangeArrowheads="1"/>
          </p:cNvSpPr>
          <p:nvPr/>
        </p:nvSpPr>
        <p:spPr bwMode="auto">
          <a:xfrm>
            <a:off x="2852738" y="4156075"/>
            <a:ext cx="1981200" cy="595313"/>
          </a:xfrm>
          <a:prstGeom prst="rect">
            <a:avLst/>
          </a:prstGeom>
          <a:noFill/>
          <a:ln w="9525">
            <a:noFill/>
            <a:miter lim="800000"/>
            <a:headEnd/>
            <a:tailEnd/>
          </a:ln>
        </p:spPr>
        <p:txBody>
          <a:bodyPr lIns="0" tIns="0" rIns="0" bIns="0">
            <a:spAutoFit/>
          </a:bodyPr>
          <a:lstStyle/>
          <a:p>
            <a:pPr eaLnBrk="0" hangingPunct="0"/>
            <a:r>
              <a:rPr lang="en-US" sz="1300" b="1" dirty="0" err="1"/>
              <a:t>Prehospital</a:t>
            </a:r>
            <a:r>
              <a:rPr lang="en-US" sz="1300" b="1" dirty="0"/>
              <a:t> </a:t>
            </a:r>
            <a:r>
              <a:rPr lang="en-US" sz="1300" b="1" dirty="0" err="1"/>
              <a:t>fibrinolysis</a:t>
            </a:r>
            <a:endParaRPr lang="en-US" sz="1300" b="1" dirty="0"/>
          </a:p>
          <a:p>
            <a:pPr eaLnBrk="0" hangingPunct="0"/>
            <a:r>
              <a:rPr lang="en-US" sz="1300" dirty="0"/>
              <a:t>EMS-to-needle</a:t>
            </a:r>
          </a:p>
          <a:p>
            <a:pPr eaLnBrk="0" hangingPunct="0"/>
            <a:r>
              <a:rPr lang="en-US" sz="1300" dirty="0"/>
              <a:t>within 30 min.</a:t>
            </a:r>
          </a:p>
        </p:txBody>
      </p:sp>
      <p:sp>
        <p:nvSpPr>
          <p:cNvPr id="8228" name="Text Box 207"/>
          <p:cNvSpPr txBox="1">
            <a:spLocks noChangeArrowheads="1"/>
          </p:cNvSpPr>
          <p:nvPr/>
        </p:nvSpPr>
        <p:spPr bwMode="auto">
          <a:xfrm>
            <a:off x="4276725" y="4156075"/>
            <a:ext cx="2365375" cy="992188"/>
          </a:xfrm>
          <a:prstGeom prst="rect">
            <a:avLst/>
          </a:prstGeom>
          <a:noFill/>
          <a:ln w="9525">
            <a:noFill/>
            <a:miter lim="800000"/>
            <a:headEnd/>
            <a:tailEnd/>
          </a:ln>
        </p:spPr>
        <p:txBody>
          <a:bodyPr lIns="0" tIns="0" rIns="0" bIns="0">
            <a:spAutoFit/>
          </a:bodyPr>
          <a:lstStyle/>
          <a:p>
            <a:pPr algn="r" eaLnBrk="0" hangingPunct="0"/>
            <a:r>
              <a:rPr lang="en-US" sz="1300" b="1"/>
              <a:t>EMS transport</a:t>
            </a:r>
          </a:p>
          <a:p>
            <a:pPr algn="r" eaLnBrk="0" hangingPunct="0"/>
            <a:r>
              <a:rPr lang="en-US" sz="1300"/>
              <a:t>EMS-to-balloon within 90 min.</a:t>
            </a:r>
          </a:p>
          <a:p>
            <a:pPr algn="r" eaLnBrk="0" hangingPunct="0"/>
            <a:r>
              <a:rPr lang="en-US" sz="1300" b="1"/>
              <a:t>Patient self-transport</a:t>
            </a:r>
            <a:r>
              <a:rPr lang="en-US" sz="1300"/>
              <a:t> </a:t>
            </a:r>
          </a:p>
          <a:p>
            <a:pPr algn="r" eaLnBrk="0" hangingPunct="0"/>
            <a:r>
              <a:rPr lang="en-US" sz="1300"/>
              <a:t>Hospital door-to-balloon </a:t>
            </a:r>
          </a:p>
          <a:p>
            <a:pPr algn="r" eaLnBrk="0" hangingPunct="0"/>
            <a:r>
              <a:rPr lang="en-US" sz="1300"/>
              <a:t>within 90 min.</a:t>
            </a:r>
          </a:p>
        </p:txBody>
      </p:sp>
      <p:sp>
        <p:nvSpPr>
          <p:cNvPr id="8229" name="Text Box 208"/>
          <p:cNvSpPr txBox="1">
            <a:spLocks noChangeArrowheads="1"/>
          </p:cNvSpPr>
          <p:nvPr/>
        </p:nvSpPr>
        <p:spPr bwMode="auto">
          <a:xfrm>
            <a:off x="1447800" y="4772025"/>
            <a:ext cx="723900" cy="365125"/>
          </a:xfrm>
          <a:prstGeom prst="rect">
            <a:avLst/>
          </a:prstGeom>
          <a:noFill/>
          <a:ln w="9525">
            <a:noFill/>
            <a:miter lim="800000"/>
            <a:headEnd/>
            <a:tailEnd/>
          </a:ln>
        </p:spPr>
        <p:txBody>
          <a:bodyPr lIns="0" tIns="0" rIns="0" bIns="0">
            <a:spAutoFit/>
          </a:bodyPr>
          <a:lstStyle/>
          <a:p>
            <a:pPr algn="ctr" eaLnBrk="0" hangingPunct="0"/>
            <a:r>
              <a:rPr lang="en-US" sz="1200" b="1" dirty="0"/>
              <a:t>Dispatch</a:t>
            </a:r>
          </a:p>
          <a:p>
            <a:pPr algn="ctr" eaLnBrk="0" hangingPunct="0"/>
            <a:r>
              <a:rPr lang="en-US" sz="1200" dirty="0"/>
              <a:t>1 min.</a:t>
            </a:r>
          </a:p>
        </p:txBody>
      </p:sp>
      <p:sp>
        <p:nvSpPr>
          <p:cNvPr id="8230" name="Rectangle 213"/>
          <p:cNvSpPr>
            <a:spLocks noChangeArrowheads="1"/>
          </p:cNvSpPr>
          <p:nvPr/>
        </p:nvSpPr>
        <p:spPr bwMode="auto">
          <a:xfrm>
            <a:off x="1270000" y="3675063"/>
            <a:ext cx="612775" cy="488950"/>
          </a:xfrm>
          <a:prstGeom prst="rect">
            <a:avLst/>
          </a:prstGeom>
          <a:noFill/>
          <a:ln w="9525">
            <a:noFill/>
            <a:miter lim="800000"/>
            <a:headEnd/>
            <a:tailEnd/>
          </a:ln>
        </p:spPr>
        <p:txBody>
          <a:bodyPr>
            <a:spAutoFit/>
          </a:bodyPr>
          <a:lstStyle/>
          <a:p>
            <a:pPr algn="ctr"/>
            <a:r>
              <a:rPr lang="en-US" sz="1300">
                <a:solidFill>
                  <a:schemeClr val="bg2"/>
                </a:solidFill>
              </a:rPr>
              <a:t>5 </a:t>
            </a:r>
          </a:p>
          <a:p>
            <a:pPr algn="ctr"/>
            <a:r>
              <a:rPr lang="en-US" sz="1300">
                <a:solidFill>
                  <a:schemeClr val="bg2"/>
                </a:solidFill>
              </a:rPr>
              <a:t>min.</a:t>
            </a:r>
          </a:p>
        </p:txBody>
      </p:sp>
      <p:sp>
        <p:nvSpPr>
          <p:cNvPr id="8231" name="Rectangle 214"/>
          <p:cNvSpPr>
            <a:spLocks noChangeArrowheads="1"/>
          </p:cNvSpPr>
          <p:nvPr/>
        </p:nvSpPr>
        <p:spPr bwMode="auto">
          <a:xfrm>
            <a:off x="1873250" y="3675063"/>
            <a:ext cx="519113" cy="517525"/>
          </a:xfrm>
          <a:prstGeom prst="rect">
            <a:avLst/>
          </a:prstGeom>
          <a:noFill/>
          <a:ln w="9525">
            <a:noFill/>
            <a:miter lim="800000"/>
            <a:headEnd/>
            <a:tailEnd/>
          </a:ln>
        </p:spPr>
        <p:txBody>
          <a:bodyPr wrap="none">
            <a:spAutoFit/>
          </a:bodyPr>
          <a:lstStyle/>
          <a:p>
            <a:pPr algn="ctr"/>
            <a:r>
              <a:rPr lang="en-US" sz="1400">
                <a:solidFill>
                  <a:schemeClr val="bg2"/>
                </a:solidFill>
              </a:rPr>
              <a:t>8 </a:t>
            </a:r>
          </a:p>
          <a:p>
            <a:pPr algn="ctr"/>
            <a:r>
              <a:rPr lang="en-US" sz="1400">
                <a:solidFill>
                  <a:schemeClr val="bg2"/>
                </a:solidFill>
              </a:rPr>
              <a:t>min.</a:t>
            </a:r>
          </a:p>
        </p:txBody>
      </p:sp>
      <p:sp>
        <p:nvSpPr>
          <p:cNvPr id="198" name="Title 1"/>
          <p:cNvSpPr txBox="1">
            <a:spLocks/>
          </p:cNvSpPr>
          <p:nvPr/>
        </p:nvSpPr>
        <p:spPr>
          <a:xfrm>
            <a:off x="457200" y="0"/>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Options for Transport of Patients With STEMI and Initial Reperfusion Treatment</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8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en-US" sz="2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en-US" sz="28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pic>
        <p:nvPicPr>
          <p:cNvPr id="197" name="Picture 2"/>
          <p:cNvPicPr>
            <a:picLocks noChangeAspect="1" noChangeArrowheads="1"/>
          </p:cNvPicPr>
          <p:nvPr/>
        </p:nvPicPr>
        <p:blipFill>
          <a:blip r:embed="rId2"/>
          <a:srcRect l="6000" t="2000" r="2000" b="2000"/>
          <a:stretch>
            <a:fillRect/>
          </a:stretch>
        </p:blipFill>
        <p:spPr bwMode="auto">
          <a:xfrm>
            <a:off x="838200" y="1096617"/>
            <a:ext cx="1028700" cy="1341783"/>
          </a:xfrm>
          <a:prstGeom prst="rect">
            <a:avLst/>
          </a:prstGeom>
          <a:noFill/>
          <a:ln w="9525">
            <a:noFill/>
            <a:miter lim="800000"/>
            <a:headEnd/>
            <a:tailEnd/>
          </a:ln>
          <a:effectLst/>
        </p:spPr>
      </p:pic>
    </p:spTree>
    <p:extLst>
      <p:ext uri="{BB962C8B-B14F-4D97-AF65-F5344CB8AC3E}">
        <p14:creationId xmlns:p14="http://schemas.microsoft.com/office/powerpoint/2010/main" val="377907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3"/>
          <p:cNvSpPr>
            <a:spLocks noGrp="1" noChangeArrowheads="1"/>
          </p:cNvSpPr>
          <p:nvPr>
            <p:ph type="title"/>
          </p:nvPr>
        </p:nvSpPr>
        <p:spPr>
          <a:xfrm>
            <a:off x="457200" y="0"/>
            <a:ext cx="8229600" cy="1143000"/>
          </a:xfrm>
          <a:noFill/>
        </p:spPr>
        <p:txBody>
          <a:bodyPr/>
          <a:lstStyle/>
          <a:p>
            <a:r>
              <a:rPr lang="en-US" sz="2400" b="1" dirty="0" smtClean="0">
                <a:solidFill>
                  <a:schemeClr val="accent2"/>
                </a:solidFill>
                <a:ea typeface="ＭＳ Ｐゴシック" panose="020B0600070205080204" pitchFamily="34" charset="-128"/>
                <a:cs typeface="Arial Unicode MS" panose="020B0604020202020204" pitchFamily="34" charset="-128"/>
              </a:rPr>
              <a:t>Reperfusion Therapy for Patients with STEMI</a:t>
            </a:r>
          </a:p>
        </p:txBody>
      </p:sp>
      <p:pic>
        <p:nvPicPr>
          <p:cNvPr id="9219"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54100"/>
            <a:ext cx="6696075"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TextBox 1"/>
          <p:cNvSpPr txBox="1">
            <a:spLocks noChangeArrowheads="1"/>
          </p:cNvSpPr>
          <p:nvPr/>
        </p:nvSpPr>
        <p:spPr bwMode="auto">
          <a:xfrm>
            <a:off x="152400" y="5876925"/>
            <a:ext cx="9067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sz="1100" dirty="0"/>
              <a:t>*Patients with cardiogenic shock or severe heart failure initially seen at a non–PCI-capable hospital should be transferred for cardiac catheterization and revascularization as soon as possible, irrespective of time delay from MI onset (</a:t>
            </a:r>
            <a:r>
              <a:rPr lang="en-US" sz="1100" i="1" dirty="0"/>
              <a:t>Class I, LOE: B</a:t>
            </a:r>
            <a:r>
              <a:rPr lang="en-US" sz="1100" dirty="0"/>
              <a:t>). †Angiography and revascularization should not be performed within the first 2 to 3 hours after administration of </a:t>
            </a:r>
            <a:r>
              <a:rPr lang="en-US" sz="1100" dirty="0" err="1"/>
              <a:t>fibrinolytic</a:t>
            </a:r>
            <a:r>
              <a:rPr lang="en-US" sz="1100" dirty="0"/>
              <a:t> therapy.</a:t>
            </a:r>
          </a:p>
        </p:txBody>
      </p:sp>
    </p:spTree>
    <p:extLst>
      <p:ext uri="{BB962C8B-B14F-4D97-AF65-F5344CB8AC3E}">
        <p14:creationId xmlns:p14="http://schemas.microsoft.com/office/powerpoint/2010/main" val="320492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Invasive strategy preferred</a:t>
            </a:r>
            <a:endParaRPr lang="en-US" dirty="0"/>
          </a:p>
        </p:txBody>
      </p:sp>
      <p:sp>
        <p:nvSpPr>
          <p:cNvPr id="3" name="Content Placeholder 2"/>
          <p:cNvSpPr>
            <a:spLocks noGrp="1"/>
          </p:cNvSpPr>
          <p:nvPr>
            <p:ph idx="1"/>
          </p:nvPr>
        </p:nvSpPr>
        <p:spPr>
          <a:xfrm>
            <a:off x="457200" y="1447800"/>
            <a:ext cx="8229600" cy="4784725"/>
          </a:xfrm>
        </p:spPr>
        <p:txBody>
          <a:bodyPr>
            <a:noAutofit/>
          </a:bodyPr>
          <a:lstStyle/>
          <a:p>
            <a:r>
              <a:rPr lang="en-US" dirty="0" smtClean="0">
                <a:latin typeface="+mn-lt"/>
              </a:rPr>
              <a:t>Skilled PCI  laboratory is available with surgical backup    </a:t>
            </a:r>
          </a:p>
          <a:p>
            <a:pPr lvl="6">
              <a:buClr>
                <a:prstClr val="white"/>
              </a:buClr>
              <a:buFont typeface="Wingdings" pitchFamily="2" charset="2"/>
              <a:buChar char="Ø"/>
            </a:pPr>
            <a:r>
              <a:rPr lang="en-US" sz="2000" dirty="0" smtClean="0">
                <a:latin typeface="+mn-lt"/>
              </a:rPr>
              <a:t>Medical contact-to-balloon or door-to-balloon less than 90 min</a:t>
            </a:r>
          </a:p>
          <a:p>
            <a:r>
              <a:rPr lang="en-US" dirty="0" smtClean="0">
                <a:latin typeface="+mn-lt"/>
              </a:rPr>
              <a:t>High risk from STEMI</a:t>
            </a:r>
          </a:p>
          <a:p>
            <a:pPr lvl="6">
              <a:buClr>
                <a:prstClr val="white"/>
              </a:buClr>
              <a:buFont typeface="Wingdings" pitchFamily="2" charset="2"/>
              <a:buChar char="Ø"/>
            </a:pPr>
            <a:r>
              <a:rPr lang="en-US" sz="2000" dirty="0" err="1" smtClean="0">
                <a:latin typeface="+mn-lt"/>
              </a:rPr>
              <a:t>Cardiogenic</a:t>
            </a:r>
            <a:r>
              <a:rPr lang="en-US" sz="2000" dirty="0" smtClean="0">
                <a:latin typeface="+mn-lt"/>
              </a:rPr>
              <a:t> shock</a:t>
            </a:r>
          </a:p>
          <a:p>
            <a:pPr lvl="6">
              <a:buClr>
                <a:prstClr val="white"/>
              </a:buClr>
              <a:buFont typeface="Wingdings" pitchFamily="2" charset="2"/>
              <a:buChar char="Ø"/>
            </a:pPr>
            <a:r>
              <a:rPr lang="en-US" sz="2000" dirty="0" err="1" smtClean="0">
                <a:latin typeface="+mn-lt"/>
              </a:rPr>
              <a:t>Killip</a:t>
            </a:r>
            <a:r>
              <a:rPr lang="en-US" sz="2000" dirty="0" smtClean="0">
                <a:latin typeface="+mn-lt"/>
              </a:rPr>
              <a:t> class ≥ 3</a:t>
            </a:r>
          </a:p>
          <a:p>
            <a:pPr lvl="6">
              <a:buClr>
                <a:prstClr val="white"/>
              </a:buClr>
              <a:buFont typeface="Wingdings" pitchFamily="2" charset="2"/>
              <a:buChar char="Ø"/>
            </a:pPr>
            <a:endParaRPr lang="en-US" sz="2000" dirty="0" smtClean="0">
              <a:latin typeface="+mn-lt"/>
            </a:endParaRPr>
          </a:p>
          <a:p>
            <a:r>
              <a:rPr lang="en-US" dirty="0" smtClean="0">
                <a:latin typeface="+mn-lt"/>
              </a:rPr>
              <a:t>Contraindications to fibrinolysis</a:t>
            </a:r>
          </a:p>
          <a:p>
            <a:endParaRPr lang="en-US" dirty="0" smtClean="0">
              <a:latin typeface="+mn-lt"/>
            </a:endParaRPr>
          </a:p>
          <a:p>
            <a:r>
              <a:rPr lang="en-US" dirty="0" smtClean="0">
                <a:latin typeface="+mn-lt"/>
              </a:rPr>
              <a:t>Late presentation (&gt; 3 hr)</a:t>
            </a:r>
          </a:p>
          <a:p>
            <a:endParaRPr lang="en-US" dirty="0" smtClean="0">
              <a:latin typeface="+mn-lt"/>
            </a:endParaRPr>
          </a:p>
          <a:p>
            <a:r>
              <a:rPr lang="en-US" dirty="0" smtClean="0">
                <a:latin typeface="+mn-lt"/>
              </a:rPr>
              <a:t>Diagnosis of STEMI is in doubt</a:t>
            </a:r>
            <a:br>
              <a:rPr lang="en-US" dirty="0" smtClean="0">
                <a:latin typeface="+mn-lt"/>
              </a:rPr>
            </a:br>
            <a:r>
              <a:rPr lang="en-US" dirty="0" smtClean="0">
                <a:latin typeface="+mn-lt"/>
              </a:rPr>
              <a:t/>
            </a:r>
            <a:br>
              <a:rPr lang="en-US" dirty="0" smtClean="0">
                <a:latin typeface="+mn-lt"/>
              </a:rPr>
            </a:br>
            <a:r>
              <a:rPr lang="en-US" dirty="0" smtClean="0">
                <a:latin typeface="+mn-lt"/>
              </a:rPr>
              <a:t> </a:t>
            </a:r>
            <a:br>
              <a:rPr lang="en-US" dirty="0" smtClean="0">
                <a:latin typeface="+mn-lt"/>
              </a:rPr>
            </a:br>
            <a:endParaRPr lang="en-US" dirty="0">
              <a:latin typeface="+mn-lt"/>
            </a:endParaRPr>
          </a:p>
        </p:txBody>
      </p:sp>
    </p:spTree>
    <p:extLst>
      <p:ext uri="{BB962C8B-B14F-4D97-AF65-F5344CB8AC3E}">
        <p14:creationId xmlns:p14="http://schemas.microsoft.com/office/powerpoint/2010/main" val="340758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9144000" cy="1143000"/>
          </a:xfrm>
        </p:spPr>
        <p:txBody>
          <a:bodyPr>
            <a:normAutofit/>
          </a:bodyPr>
          <a:lstStyle/>
          <a:p>
            <a:r>
              <a:rPr lang="en-US" dirty="0" smtClean="0"/>
              <a:t>Fibrinolysis preferred</a:t>
            </a:r>
            <a:endParaRPr lang="en-US" dirty="0"/>
          </a:p>
        </p:txBody>
      </p:sp>
      <p:sp>
        <p:nvSpPr>
          <p:cNvPr id="3" name="Content Placeholder 2"/>
          <p:cNvSpPr>
            <a:spLocks noGrp="1"/>
          </p:cNvSpPr>
          <p:nvPr>
            <p:ph idx="1"/>
          </p:nvPr>
        </p:nvSpPr>
        <p:spPr>
          <a:xfrm>
            <a:off x="457200" y="1692275"/>
            <a:ext cx="8686800" cy="4708525"/>
          </a:xfrm>
        </p:spPr>
        <p:txBody>
          <a:bodyPr>
            <a:noAutofit/>
          </a:bodyPr>
          <a:lstStyle/>
          <a:p>
            <a:pPr marL="0" indent="0">
              <a:buNone/>
            </a:pPr>
            <a:r>
              <a:rPr lang="en-US" sz="1800" b="1" dirty="0" smtClean="0">
                <a:latin typeface="+mn-lt"/>
              </a:rPr>
              <a:t>Early presentation </a:t>
            </a:r>
            <a:r>
              <a:rPr lang="en-US" sz="1800" dirty="0" smtClean="0">
                <a:latin typeface="+mn-lt"/>
              </a:rPr>
              <a:t>(≤3 hr from symptom onset and delay to invasive strategy)</a:t>
            </a:r>
          </a:p>
          <a:p>
            <a:pPr marL="0" indent="0">
              <a:buNone/>
            </a:pPr>
            <a:endParaRPr lang="en-US" sz="1800" dirty="0" smtClean="0">
              <a:latin typeface="+mn-lt"/>
            </a:endParaRPr>
          </a:p>
          <a:p>
            <a:pPr marL="0" indent="0">
              <a:buNone/>
            </a:pPr>
            <a:r>
              <a:rPr lang="en-US" sz="1800" b="1" dirty="0" smtClean="0">
                <a:latin typeface="+mn-lt"/>
              </a:rPr>
              <a:t>Invasive strategy is not an option</a:t>
            </a:r>
            <a:endParaRPr lang="en-US" sz="1800" b="1" dirty="0">
              <a:latin typeface="+mn-lt"/>
            </a:endParaRPr>
          </a:p>
          <a:p>
            <a:r>
              <a:rPr lang="en-US" sz="1800" dirty="0" smtClean="0">
                <a:latin typeface="+mn-lt"/>
              </a:rPr>
              <a:t>  Catheterization laboratory occupied or not available</a:t>
            </a:r>
          </a:p>
          <a:p>
            <a:r>
              <a:rPr lang="en-US" sz="1800" dirty="0" smtClean="0">
                <a:latin typeface="+mn-lt"/>
              </a:rPr>
              <a:t> Vascular access difficulties</a:t>
            </a:r>
          </a:p>
          <a:p>
            <a:r>
              <a:rPr lang="en-US" sz="1800" dirty="0" smtClean="0">
                <a:latin typeface="+mn-lt"/>
              </a:rPr>
              <a:t> Lack of access to a skilled PCI laboratory  </a:t>
            </a:r>
          </a:p>
          <a:p>
            <a:pPr lvl="6">
              <a:buFont typeface="Wingdings" pitchFamily="2" charset="2"/>
              <a:buChar char="Ø"/>
            </a:pPr>
            <a:endParaRPr lang="en-US" sz="1800" dirty="0" smtClean="0">
              <a:latin typeface="+mn-lt"/>
            </a:endParaRPr>
          </a:p>
          <a:p>
            <a:pPr marL="0" lvl="0" indent="0">
              <a:buNone/>
            </a:pPr>
            <a:r>
              <a:rPr lang="en-US" sz="1800" b="1" dirty="0" smtClean="0">
                <a:latin typeface="+mn-lt"/>
              </a:rPr>
              <a:t>Delay to invasive strategy </a:t>
            </a:r>
          </a:p>
          <a:p>
            <a:pPr marL="0" lvl="0" indent="0">
              <a:buNone/>
            </a:pPr>
            <a:r>
              <a:rPr lang="en-US" sz="1800" dirty="0" smtClean="0">
                <a:latin typeface="+mn-lt"/>
              </a:rPr>
              <a:t> Prolonged transport </a:t>
            </a:r>
            <a:endParaRPr lang="en-US" sz="1800" dirty="0">
              <a:latin typeface="+mn-lt"/>
            </a:endParaRPr>
          </a:p>
          <a:p>
            <a:pPr marL="0" lvl="0" indent="0">
              <a:buNone/>
            </a:pPr>
            <a:r>
              <a:rPr lang="en-US" sz="1800" dirty="0" smtClean="0">
                <a:latin typeface="+mn-lt"/>
              </a:rPr>
              <a:t> (Door-to-balloon)–(door-to-needle) more than 1 </a:t>
            </a:r>
            <a:r>
              <a:rPr lang="en-US" sz="1800" dirty="0" err="1" smtClean="0">
                <a:latin typeface="+mn-lt"/>
              </a:rPr>
              <a:t>hr</a:t>
            </a:r>
            <a:endParaRPr lang="en-US" sz="1800" dirty="0" smtClean="0">
              <a:latin typeface="+mn-lt"/>
            </a:endParaRPr>
          </a:p>
          <a:p>
            <a:pPr marL="0" lvl="0" indent="0">
              <a:buNone/>
            </a:pPr>
            <a:r>
              <a:rPr lang="en-US" sz="1800" dirty="0" smtClean="0">
                <a:latin typeface="+mn-lt"/>
              </a:rPr>
              <a:t> Medical contact-to-balloon or door-to-balloon more than 90 min</a:t>
            </a:r>
            <a:br>
              <a:rPr lang="en-US" sz="1800" dirty="0" smtClean="0">
                <a:latin typeface="+mn-lt"/>
              </a:rPr>
            </a:br>
            <a:endParaRPr lang="en-US" sz="1800" dirty="0">
              <a:latin typeface="+mn-lt"/>
            </a:endParaRPr>
          </a:p>
        </p:txBody>
      </p:sp>
    </p:spTree>
    <p:extLst>
      <p:ext uri="{BB962C8B-B14F-4D97-AF65-F5344CB8AC3E}">
        <p14:creationId xmlns:p14="http://schemas.microsoft.com/office/powerpoint/2010/main" val="288233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457200" y="0"/>
            <a:ext cx="8229600" cy="1143000"/>
          </a:xfrm>
        </p:spPr>
        <p:txBody>
          <a:bodyPr/>
          <a:lstStyle/>
          <a:p>
            <a:r>
              <a:rPr lang="en-US" dirty="0" smtClean="0"/>
              <a:t>Control of cardiac pain</a:t>
            </a:r>
            <a:endParaRPr lang="en-US" dirty="0"/>
          </a:p>
        </p:txBody>
      </p:sp>
      <p:sp>
        <p:nvSpPr>
          <p:cNvPr id="3" name="Content Placeholder 2"/>
          <p:cNvSpPr>
            <a:spLocks noGrp="1"/>
          </p:cNvSpPr>
          <p:nvPr>
            <p:ph idx="1"/>
          </p:nvPr>
        </p:nvSpPr>
        <p:spPr>
          <a:xfrm>
            <a:off x="0" y="1143000"/>
            <a:ext cx="9144000" cy="5715000"/>
          </a:xfrm>
        </p:spPr>
        <p:txBody>
          <a:bodyPr>
            <a:noAutofit/>
          </a:bodyPr>
          <a:lstStyle/>
          <a:p>
            <a:endParaRPr lang="en-US" sz="1800" b="1" dirty="0" smtClean="0">
              <a:latin typeface="+mn-lt"/>
              <a:cs typeface="Arial" pitchFamily="34" charset="0"/>
            </a:endParaRPr>
          </a:p>
          <a:p>
            <a:r>
              <a:rPr lang="en-US" sz="1800" dirty="0">
                <a:latin typeface="+mn-lt"/>
                <a:cs typeface="Arial" pitchFamily="34" charset="0"/>
              </a:rPr>
              <a:t>Pain contribute to the heightened sympathetic activity</a:t>
            </a:r>
          </a:p>
          <a:p>
            <a:r>
              <a:rPr lang="en-US" sz="1800" dirty="0">
                <a:latin typeface="+mn-lt"/>
                <a:cs typeface="Arial" pitchFamily="34" charset="0"/>
              </a:rPr>
              <a:t>Typically accomplished with combination of nitrates, analgesics, oxygen and </a:t>
            </a:r>
            <a:r>
              <a:rPr lang="el-GR" sz="1800" dirty="0">
                <a:latin typeface="+mn-lt"/>
                <a:cs typeface="Arial" pitchFamily="34" charset="0"/>
              </a:rPr>
              <a:t>β</a:t>
            </a:r>
            <a:r>
              <a:rPr lang="en-US" sz="1800" dirty="0" smtClean="0">
                <a:latin typeface="+mn-lt"/>
                <a:cs typeface="Arial" pitchFamily="34" charset="0"/>
              </a:rPr>
              <a:t>-blocker</a:t>
            </a:r>
            <a:endParaRPr lang="en-US" sz="1800" b="1" dirty="0">
              <a:latin typeface="+mn-lt"/>
              <a:cs typeface="Arial" pitchFamily="34" charset="0"/>
            </a:endParaRPr>
          </a:p>
          <a:p>
            <a:pPr marL="0" indent="0">
              <a:buNone/>
            </a:pPr>
            <a:endParaRPr lang="en-US" sz="1800" b="1" dirty="0">
              <a:latin typeface="+mn-lt"/>
              <a:cs typeface="Arial" pitchFamily="34" charset="0"/>
            </a:endParaRPr>
          </a:p>
          <a:p>
            <a:r>
              <a:rPr lang="en-US" sz="1800" b="1" dirty="0" smtClean="0">
                <a:latin typeface="+mn-lt"/>
                <a:cs typeface="Arial" pitchFamily="34" charset="0"/>
              </a:rPr>
              <a:t>Nitroglycerin					    </a:t>
            </a:r>
            <a:r>
              <a:rPr lang="en-US" sz="1800" dirty="0" smtClean="0">
                <a:solidFill>
                  <a:srgbClr val="FFFF00"/>
                </a:solidFill>
                <a:latin typeface="+mn-lt"/>
                <a:cs typeface="Arial" pitchFamily="34" charset="0"/>
              </a:rPr>
              <a:t>Class I (C) </a:t>
            </a:r>
          </a:p>
          <a:p>
            <a:pPr marL="0" indent="0">
              <a:buNone/>
            </a:pPr>
            <a:endParaRPr lang="en-US" sz="1800" dirty="0" smtClean="0">
              <a:latin typeface="+mn-lt"/>
            </a:endParaRPr>
          </a:p>
          <a:p>
            <a:r>
              <a:rPr lang="en-US" sz="1800" dirty="0" smtClean="0">
                <a:latin typeface="+mn-lt"/>
              </a:rPr>
              <a:t>Nitrates should not be administered to patients with:</a:t>
            </a:r>
          </a:p>
          <a:p>
            <a:endParaRPr lang="en-US" sz="1800" dirty="0" smtClean="0">
              <a:latin typeface="+mn-lt"/>
            </a:endParaRPr>
          </a:p>
          <a:p>
            <a:pPr marL="1147572" lvl="3" indent="-342900">
              <a:buFont typeface="Wingdings" pitchFamily="2" charset="2"/>
              <a:buChar char="v"/>
            </a:pPr>
            <a:r>
              <a:rPr lang="en-US" sz="1800" dirty="0" smtClean="0">
                <a:latin typeface="+mn-lt"/>
              </a:rPr>
              <a:t>systolic pressure &lt; 90 mm Hg or ≥ to 30 mm Hg below baseline</a:t>
            </a:r>
          </a:p>
          <a:p>
            <a:pPr marL="1147572" lvl="3" indent="-342900">
              <a:buFont typeface="Wingdings" pitchFamily="2" charset="2"/>
              <a:buChar char="v"/>
            </a:pPr>
            <a:r>
              <a:rPr lang="en-US" sz="1800" dirty="0" smtClean="0">
                <a:latin typeface="+mn-lt"/>
              </a:rPr>
              <a:t>severe </a:t>
            </a:r>
            <a:r>
              <a:rPr lang="en-US" sz="1800" dirty="0" err="1" smtClean="0">
                <a:latin typeface="+mn-lt"/>
              </a:rPr>
              <a:t>bradycardia</a:t>
            </a:r>
            <a:r>
              <a:rPr lang="en-US" sz="1800" dirty="0" smtClean="0">
                <a:latin typeface="+mn-lt"/>
              </a:rPr>
              <a:t> (&lt; 50 </a:t>
            </a:r>
            <a:r>
              <a:rPr lang="en-US" sz="1800" dirty="0" err="1" smtClean="0">
                <a:latin typeface="+mn-lt"/>
              </a:rPr>
              <a:t>bpm</a:t>
            </a:r>
            <a:r>
              <a:rPr lang="en-US" sz="1800" dirty="0" smtClean="0">
                <a:latin typeface="+mn-lt"/>
              </a:rPr>
              <a:t>)</a:t>
            </a:r>
          </a:p>
          <a:p>
            <a:pPr marL="1147572" lvl="3" indent="-342900">
              <a:buFont typeface="Wingdings" pitchFamily="2" charset="2"/>
              <a:buChar char="v"/>
            </a:pPr>
            <a:r>
              <a:rPr lang="en-US" sz="1800" dirty="0" smtClean="0">
                <a:latin typeface="+mn-lt"/>
              </a:rPr>
              <a:t>tachycardia (&gt; 100 </a:t>
            </a:r>
            <a:r>
              <a:rPr lang="en-US" sz="1800" dirty="0" err="1" smtClean="0">
                <a:latin typeface="+mn-lt"/>
              </a:rPr>
              <a:t>bpm</a:t>
            </a:r>
            <a:r>
              <a:rPr lang="en-US" sz="1800" dirty="0" smtClean="0">
                <a:latin typeface="+mn-lt"/>
              </a:rPr>
              <a:t>)</a:t>
            </a:r>
          </a:p>
          <a:p>
            <a:pPr marL="1147572" lvl="3" indent="-342900">
              <a:buFont typeface="Wingdings" pitchFamily="2" charset="2"/>
              <a:buChar char="v"/>
            </a:pPr>
            <a:r>
              <a:rPr lang="en-US" sz="1800" dirty="0" smtClean="0">
                <a:latin typeface="+mn-lt"/>
              </a:rPr>
              <a:t>suspected RV infarction.</a:t>
            </a:r>
          </a:p>
          <a:p>
            <a:pPr marL="1147572" lvl="3" indent="-342900">
              <a:buFont typeface="Wingdings" pitchFamily="2" charset="2"/>
              <a:buChar char="v"/>
            </a:pPr>
            <a:r>
              <a:rPr lang="en-US" sz="1800" dirty="0" smtClean="0">
                <a:latin typeface="+mn-lt"/>
              </a:rPr>
              <a:t>who have received a </a:t>
            </a:r>
            <a:r>
              <a:rPr lang="en-US" sz="1800" dirty="0" err="1" smtClean="0">
                <a:latin typeface="+mn-lt"/>
              </a:rPr>
              <a:t>phosphodiesterase</a:t>
            </a:r>
            <a:endParaRPr lang="en-US" sz="1800" dirty="0" smtClean="0">
              <a:latin typeface="+mn-lt"/>
            </a:endParaRPr>
          </a:p>
        </p:txBody>
      </p:sp>
    </p:spTree>
    <p:extLst>
      <p:ext uri="{BB962C8B-B14F-4D97-AF65-F5344CB8AC3E}">
        <p14:creationId xmlns:p14="http://schemas.microsoft.com/office/powerpoint/2010/main" val="3710272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710" y="152400"/>
            <a:ext cx="7055380" cy="1400530"/>
          </a:xfrm>
        </p:spPr>
        <p:txBody>
          <a:bodyPr/>
          <a:lstStyle/>
          <a:p>
            <a:r>
              <a:rPr lang="en-US" dirty="0" smtClean="0"/>
              <a:t>Control of cardiac pain</a:t>
            </a:r>
            <a:endParaRPr lang="en-US" dirty="0"/>
          </a:p>
        </p:txBody>
      </p:sp>
      <p:sp>
        <p:nvSpPr>
          <p:cNvPr id="3" name="Content Placeholder 2"/>
          <p:cNvSpPr>
            <a:spLocks noGrp="1"/>
          </p:cNvSpPr>
          <p:nvPr>
            <p:ph idx="1"/>
          </p:nvPr>
        </p:nvSpPr>
        <p:spPr>
          <a:xfrm>
            <a:off x="76200" y="1066800"/>
            <a:ext cx="9067800" cy="5638800"/>
          </a:xfrm>
        </p:spPr>
        <p:txBody>
          <a:bodyPr>
            <a:noAutofit/>
          </a:bodyPr>
          <a:lstStyle/>
          <a:p>
            <a:r>
              <a:rPr lang="en-US" sz="3200" dirty="0" smtClean="0">
                <a:latin typeface="Calibri" pitchFamily="34" charset="0"/>
              </a:rPr>
              <a:t>Analgesia</a:t>
            </a:r>
          </a:p>
          <a:p>
            <a:pPr lvl="2">
              <a:buFont typeface="Wingdings" pitchFamily="2" charset="2"/>
              <a:buChar char="v"/>
            </a:pPr>
            <a:r>
              <a:rPr lang="en-US" sz="2000" dirty="0" smtClean="0">
                <a:latin typeface="+mn-lt"/>
              </a:rPr>
              <a:t>Morphine sulfate (2 to 4 mg intravenously)</a:t>
            </a:r>
            <a:r>
              <a:rPr lang="en-US" sz="2000" dirty="0" smtClean="0">
                <a:solidFill>
                  <a:srgbClr val="FFC000"/>
                </a:solidFill>
                <a:latin typeface="+mn-lt"/>
                <a:cs typeface="Arial" pitchFamily="34" charset="0"/>
              </a:rPr>
              <a:t> </a:t>
            </a:r>
            <a:r>
              <a:rPr lang="en-US" sz="2000" dirty="0" smtClean="0">
                <a:solidFill>
                  <a:srgbClr val="FFFF00"/>
                </a:solidFill>
                <a:latin typeface="+mn-lt"/>
                <a:cs typeface="Arial" pitchFamily="34" charset="0"/>
              </a:rPr>
              <a:t>Class I (C)</a:t>
            </a:r>
          </a:p>
          <a:p>
            <a:pPr lvl="2">
              <a:buNone/>
            </a:pPr>
            <a:r>
              <a:rPr lang="en-US" sz="2000" dirty="0" smtClean="0">
                <a:latin typeface="+mn-lt"/>
              </a:rPr>
              <a:t>    </a:t>
            </a:r>
          </a:p>
          <a:p>
            <a:pPr lvl="2">
              <a:buNone/>
            </a:pPr>
            <a:r>
              <a:rPr lang="en-US" sz="2000" dirty="0" smtClean="0">
                <a:latin typeface="+mn-lt"/>
              </a:rPr>
              <a:t>    NSAIDS Increase risk of cardiovascular events so should be discontinued</a:t>
            </a:r>
          </a:p>
          <a:p>
            <a:r>
              <a:rPr lang="en-US" sz="2000" dirty="0" smtClean="0">
                <a:latin typeface="+mn-lt"/>
              </a:rPr>
              <a:t>	[A sub study analysis from the </a:t>
            </a:r>
            <a:r>
              <a:rPr lang="en-US" sz="2000" dirty="0" err="1" smtClean="0">
                <a:solidFill>
                  <a:srgbClr val="FFFF00"/>
                </a:solidFill>
                <a:latin typeface="+mn-lt"/>
              </a:rPr>
              <a:t>ExTRACT</a:t>
            </a:r>
            <a:r>
              <a:rPr lang="en-US" sz="2000" baseline="30000" dirty="0" smtClean="0">
                <a:solidFill>
                  <a:srgbClr val="FFFF00"/>
                </a:solidFill>
                <a:latin typeface="+mn-lt"/>
              </a:rPr>
              <a:t>  </a:t>
            </a:r>
            <a:r>
              <a:rPr lang="en-US" sz="2000" dirty="0" smtClean="0">
                <a:solidFill>
                  <a:srgbClr val="FFFF00"/>
                </a:solidFill>
                <a:latin typeface="+mn-lt"/>
              </a:rPr>
              <a:t>TIMI-25</a:t>
            </a:r>
            <a:r>
              <a:rPr lang="en-US" sz="2000" dirty="0" smtClean="0">
                <a:latin typeface="+mn-lt"/>
              </a:rPr>
              <a:t> trial   showed increased risk of death, reinfarction,</a:t>
            </a:r>
            <a:r>
              <a:rPr lang="en-US" sz="2000" baseline="30000" dirty="0" smtClean="0">
                <a:latin typeface="+mn-lt"/>
              </a:rPr>
              <a:t> </a:t>
            </a:r>
            <a:r>
              <a:rPr lang="en-US" sz="2000" dirty="0" smtClean="0">
                <a:latin typeface="+mn-lt"/>
              </a:rPr>
              <a:t>heart failure, or shock among patients on NSAIDs</a:t>
            </a:r>
            <a:r>
              <a:rPr lang="en-US" sz="2000" baseline="30000" dirty="0" smtClean="0">
                <a:latin typeface="+mn-lt"/>
              </a:rPr>
              <a:t> </a:t>
            </a:r>
            <a:r>
              <a:rPr lang="en-US" sz="2000" dirty="0" smtClean="0">
                <a:latin typeface="+mn-lt"/>
              </a:rPr>
              <a:t>within 7 days of enrollment].</a:t>
            </a:r>
            <a:r>
              <a:rPr lang="en-US" sz="2400" dirty="0">
                <a:latin typeface="Calibri" pitchFamily="34" charset="0"/>
                <a:cs typeface="Arial" pitchFamily="34" charset="0"/>
              </a:rPr>
              <a:t> </a:t>
            </a:r>
            <a:endParaRPr lang="en-US" sz="2400" dirty="0" smtClean="0">
              <a:latin typeface="Calibri" pitchFamily="34" charset="0"/>
              <a:cs typeface="Arial" pitchFamily="34" charset="0"/>
            </a:endParaRPr>
          </a:p>
          <a:p>
            <a:r>
              <a:rPr lang="en-US" sz="2400" dirty="0" smtClean="0">
                <a:latin typeface="Calibri" pitchFamily="34" charset="0"/>
                <a:cs typeface="Arial" pitchFamily="34" charset="0"/>
              </a:rPr>
              <a:t>Oxygen</a:t>
            </a:r>
            <a:endParaRPr lang="en-US" sz="2400" dirty="0">
              <a:latin typeface="Calibri" pitchFamily="34" charset="0"/>
              <a:cs typeface="Arial" pitchFamily="34" charset="0"/>
            </a:endParaRPr>
          </a:p>
          <a:p>
            <a:pPr lvl="1">
              <a:buFont typeface="Wingdings" pitchFamily="2" charset="2"/>
              <a:buChar char="v"/>
            </a:pPr>
            <a:r>
              <a:rPr lang="en-US" sz="2400" dirty="0">
                <a:latin typeface="Calibri" pitchFamily="34" charset="0"/>
                <a:cs typeface="Arial" pitchFamily="34" charset="0"/>
              </a:rPr>
              <a:t>Arterial oxygen desaturation (SaO</a:t>
            </a:r>
            <a:r>
              <a:rPr lang="en-US" sz="2400" baseline="-25000" dirty="0">
                <a:latin typeface="Calibri" pitchFamily="34" charset="0"/>
                <a:cs typeface="Arial" pitchFamily="34" charset="0"/>
              </a:rPr>
              <a:t>2</a:t>
            </a:r>
            <a:r>
              <a:rPr lang="en-US" sz="2400" dirty="0">
                <a:latin typeface="Calibri" pitchFamily="34" charset="0"/>
                <a:cs typeface="Arial" pitchFamily="34" charset="0"/>
              </a:rPr>
              <a:t> &lt; 90%)    </a:t>
            </a:r>
            <a:r>
              <a:rPr lang="en-US" sz="2400" dirty="0">
                <a:latin typeface="Calibri" pitchFamily="34" charset="0"/>
              </a:rPr>
              <a:t>    </a:t>
            </a:r>
            <a:r>
              <a:rPr lang="en-US" sz="2400" dirty="0">
                <a:solidFill>
                  <a:srgbClr val="FFFF00"/>
                </a:solidFill>
                <a:latin typeface="Calibri" pitchFamily="34" charset="0"/>
                <a:cs typeface="Calibri" pitchFamily="34" charset="0"/>
              </a:rPr>
              <a:t>Class I(B)</a:t>
            </a:r>
          </a:p>
          <a:p>
            <a:pPr lvl="1">
              <a:buFont typeface="Wingdings" pitchFamily="2" charset="2"/>
              <a:buChar char="v"/>
            </a:pPr>
            <a:endParaRPr lang="en-US" sz="2400" dirty="0">
              <a:latin typeface="Calibri" pitchFamily="34" charset="0"/>
              <a:cs typeface="Arial" pitchFamily="34" charset="0"/>
            </a:endParaRPr>
          </a:p>
          <a:p>
            <a:pPr lvl="1">
              <a:buFont typeface="Wingdings" pitchFamily="2" charset="2"/>
              <a:buChar char="v"/>
            </a:pPr>
            <a:r>
              <a:rPr lang="en-US" sz="2400" dirty="0">
                <a:latin typeface="Calibri" pitchFamily="34" charset="0"/>
                <a:cs typeface="Arial" pitchFamily="34" charset="0"/>
              </a:rPr>
              <a:t>Uncomplicated STEMI during the first 6 hours </a:t>
            </a:r>
            <a:r>
              <a:rPr lang="en-US" sz="2000" dirty="0">
                <a:solidFill>
                  <a:srgbClr val="FFFF00"/>
                </a:solidFill>
                <a:latin typeface="Calibri" pitchFamily="34" charset="0"/>
                <a:cs typeface="Arial" pitchFamily="34" charset="0"/>
              </a:rPr>
              <a:t>Class II(A)</a:t>
            </a:r>
            <a:endParaRPr lang="en-US" sz="2800" dirty="0">
              <a:solidFill>
                <a:srgbClr val="FFFF00"/>
              </a:solidFill>
              <a:latin typeface="Calibri" pitchFamily="34" charset="0"/>
              <a:cs typeface="Arial" pitchFamily="34" charset="0"/>
            </a:endParaRPr>
          </a:p>
          <a:p>
            <a:endParaRPr lang="en-US" sz="3200" dirty="0">
              <a:latin typeface="Calibri" pitchFamily="34" charset="0"/>
              <a:cs typeface="Arial" pitchFamily="34" charset="0"/>
            </a:endParaRPr>
          </a:p>
          <a:p>
            <a:pPr lvl="2">
              <a:buNone/>
            </a:pPr>
            <a:endParaRPr lang="en-US" sz="2000" i="1" dirty="0" smtClean="0">
              <a:latin typeface="+mn-lt"/>
            </a:endParaRPr>
          </a:p>
          <a:p>
            <a:pPr lvl="2">
              <a:buNone/>
            </a:pPr>
            <a:endParaRPr lang="en-US" sz="2000" dirty="0" smtClean="0">
              <a:latin typeface="+mn-lt"/>
            </a:endParaRPr>
          </a:p>
        </p:txBody>
      </p:sp>
    </p:spTree>
    <p:extLst>
      <p:ext uri="{BB962C8B-B14F-4D97-AF65-F5344CB8AC3E}">
        <p14:creationId xmlns:p14="http://schemas.microsoft.com/office/powerpoint/2010/main" val="783510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3"/>
          <p:cNvSpPr>
            <a:spLocks noGrp="1" noChangeArrowheads="1"/>
          </p:cNvSpPr>
          <p:nvPr>
            <p:ph type="title"/>
          </p:nvPr>
        </p:nvSpPr>
        <p:spPr>
          <a:xfrm>
            <a:off x="465138" y="381000"/>
            <a:ext cx="8229600" cy="1143000"/>
          </a:xfrm>
          <a:noFill/>
        </p:spPr>
        <p:txBody>
          <a:bodyPr>
            <a:normAutofit fontScale="90000"/>
          </a:bodyPr>
          <a:lstStyle/>
          <a:p>
            <a:r>
              <a:rPr lang="en-US" sz="3200" b="1" smtClean="0">
                <a:solidFill>
                  <a:schemeClr val="accent2"/>
                </a:solidFill>
                <a:ea typeface="ＭＳ Ｐゴシック" panose="020B0600070205080204" pitchFamily="34" charset="-128"/>
                <a:cs typeface="Arial Unicode MS" panose="020B0604020202020204" pitchFamily="34" charset="-128"/>
              </a:rPr>
              <a:t>Regional Systems of STEMI Care, Reperfusion Therapy, and Time-to-Treatment Goals </a:t>
            </a:r>
          </a:p>
        </p:txBody>
      </p:sp>
      <p:sp>
        <p:nvSpPr>
          <p:cNvPr id="12291" name="TextBox 3"/>
          <p:cNvSpPr txBox="1">
            <a:spLocks noChangeArrowheads="1"/>
          </p:cNvSpPr>
          <p:nvPr/>
        </p:nvSpPr>
        <p:spPr bwMode="auto">
          <a:xfrm>
            <a:off x="1905000" y="21336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Reperfusion therapy should be administered to all eligible patients with STEMI with symptom onset within the prior 12 hours. </a:t>
            </a:r>
            <a:endParaRPr lang="en-US" altLang="ja-JP" sz="1800"/>
          </a:p>
        </p:txBody>
      </p:sp>
      <p:sp>
        <p:nvSpPr>
          <p:cNvPr id="12292" name="TextBox 5"/>
          <p:cNvSpPr txBox="1">
            <a:spLocks noChangeArrowheads="1"/>
          </p:cNvSpPr>
          <p:nvPr/>
        </p:nvSpPr>
        <p:spPr bwMode="auto">
          <a:xfrm>
            <a:off x="1905000" y="31242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Primary PCI is the recommended method of reperfusion when it can be performed in a timely fashion by experienced operators. </a:t>
            </a:r>
          </a:p>
        </p:txBody>
      </p:sp>
      <p:grpSp>
        <p:nvGrpSpPr>
          <p:cNvPr id="12293" name="Group 3"/>
          <p:cNvGrpSpPr>
            <a:grpSpLocks/>
          </p:cNvGrpSpPr>
          <p:nvPr/>
        </p:nvGrpSpPr>
        <p:grpSpPr bwMode="auto">
          <a:xfrm>
            <a:off x="228600" y="4038600"/>
            <a:ext cx="1216025" cy="942975"/>
            <a:chOff x="3810000" y="1524000"/>
            <a:chExt cx="1216025" cy="942975"/>
          </a:xfrm>
        </p:grpSpPr>
        <p:grpSp>
          <p:nvGrpSpPr>
            <p:cNvPr id="12318" name="Group 95"/>
            <p:cNvGrpSpPr>
              <a:grpSpLocks/>
            </p:cNvGrpSpPr>
            <p:nvPr/>
          </p:nvGrpSpPr>
          <p:grpSpPr bwMode="auto">
            <a:xfrm>
              <a:off x="3810000" y="1524000"/>
              <a:ext cx="1216025" cy="942975"/>
              <a:chOff x="3986" y="942"/>
              <a:chExt cx="766" cy="594"/>
            </a:xfrm>
          </p:grpSpPr>
          <p:sp>
            <p:nvSpPr>
              <p:cNvPr id="1232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2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2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2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24"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2325"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2326"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2327"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2319"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12294" name="TextBox 26"/>
          <p:cNvSpPr txBox="1">
            <a:spLocks noChangeArrowheads="1"/>
          </p:cNvSpPr>
          <p:nvPr/>
        </p:nvSpPr>
        <p:spPr bwMode="auto">
          <a:xfrm>
            <a:off x="1905000" y="4191000"/>
            <a:ext cx="701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EMS transport directly to a PCI-capable hospital for primary PCI is the recommended triage strategy for patients with STEMI with an ideal FMC-to-device time system goal of 90 minutes or less.* </a:t>
            </a:r>
          </a:p>
        </p:txBody>
      </p:sp>
      <p:grpSp>
        <p:nvGrpSpPr>
          <p:cNvPr id="12295" name="Group 2"/>
          <p:cNvGrpSpPr>
            <a:grpSpLocks/>
          </p:cNvGrpSpPr>
          <p:nvPr/>
        </p:nvGrpSpPr>
        <p:grpSpPr bwMode="auto">
          <a:xfrm>
            <a:off x="228600" y="1905000"/>
            <a:ext cx="1216025" cy="942975"/>
            <a:chOff x="1143000" y="1524000"/>
            <a:chExt cx="1216025" cy="942975"/>
          </a:xfrm>
        </p:grpSpPr>
        <p:grpSp>
          <p:nvGrpSpPr>
            <p:cNvPr id="12308" name="Group 95"/>
            <p:cNvGrpSpPr>
              <a:grpSpLocks/>
            </p:cNvGrpSpPr>
            <p:nvPr/>
          </p:nvGrpSpPr>
          <p:grpSpPr bwMode="auto">
            <a:xfrm>
              <a:off x="1143000" y="1524000"/>
              <a:ext cx="1216025" cy="942975"/>
              <a:chOff x="3986" y="942"/>
              <a:chExt cx="766" cy="594"/>
            </a:xfrm>
          </p:grpSpPr>
          <p:sp>
            <p:nvSpPr>
              <p:cNvPr id="1231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1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1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1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14"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2315"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2316"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2317"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2309"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grpSp>
        <p:nvGrpSpPr>
          <p:cNvPr id="12296" name="Group 2"/>
          <p:cNvGrpSpPr>
            <a:grpSpLocks/>
          </p:cNvGrpSpPr>
          <p:nvPr/>
        </p:nvGrpSpPr>
        <p:grpSpPr bwMode="auto">
          <a:xfrm>
            <a:off x="228600" y="2971800"/>
            <a:ext cx="1216025" cy="942975"/>
            <a:chOff x="1143000" y="1524000"/>
            <a:chExt cx="1216025" cy="942975"/>
          </a:xfrm>
        </p:grpSpPr>
        <p:grpSp>
          <p:nvGrpSpPr>
            <p:cNvPr id="12298" name="Group 95"/>
            <p:cNvGrpSpPr>
              <a:grpSpLocks/>
            </p:cNvGrpSpPr>
            <p:nvPr/>
          </p:nvGrpSpPr>
          <p:grpSpPr bwMode="auto">
            <a:xfrm>
              <a:off x="1143000" y="1524000"/>
              <a:ext cx="1216025" cy="942975"/>
              <a:chOff x="3986" y="942"/>
              <a:chExt cx="766" cy="594"/>
            </a:xfrm>
          </p:grpSpPr>
          <p:sp>
            <p:nvSpPr>
              <p:cNvPr id="1230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0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0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0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304"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2305"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2306"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2307"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2299"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
        <p:nvSpPr>
          <p:cNvPr id="12297" name="TextBox 49"/>
          <p:cNvSpPr txBox="1">
            <a:spLocks noChangeArrowheads="1"/>
          </p:cNvSpPr>
          <p:nvPr/>
        </p:nvSpPr>
        <p:spPr bwMode="auto">
          <a:xfrm>
            <a:off x="838200" y="525780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*The proposed time windows are system goals. For any individual patient, every effort should be made to provide reperfusion therapy as rapidly as possible.</a:t>
            </a:r>
          </a:p>
        </p:txBody>
      </p:sp>
    </p:spTree>
    <p:extLst>
      <p:ext uri="{BB962C8B-B14F-4D97-AF65-F5344CB8AC3E}">
        <p14:creationId xmlns:p14="http://schemas.microsoft.com/office/powerpoint/2010/main" val="6061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Criteria for Diagnosis</a:t>
            </a:r>
            <a:endParaRPr lang="en-US" dirty="0"/>
          </a:p>
        </p:txBody>
      </p:sp>
      <p:sp>
        <p:nvSpPr>
          <p:cNvPr id="3" name="Content Placeholder 2"/>
          <p:cNvSpPr>
            <a:spLocks noGrp="1"/>
          </p:cNvSpPr>
          <p:nvPr>
            <p:ph idx="1"/>
          </p:nvPr>
        </p:nvSpPr>
        <p:spPr/>
        <p:txBody>
          <a:bodyPr/>
          <a:lstStyle/>
          <a:p>
            <a:pPr marL="0" lvl="0" indent="0">
              <a:buNone/>
            </a:pPr>
            <a:r>
              <a:rPr lang="en-US" dirty="0"/>
              <a:t>New ST elevation at the J point in </a:t>
            </a:r>
            <a:r>
              <a:rPr lang="en-US" dirty="0" smtClean="0"/>
              <a:t>two anatomically contiguous </a:t>
            </a:r>
            <a:r>
              <a:rPr lang="en-US" dirty="0"/>
              <a:t>leads using the following diagnostic thresholds</a:t>
            </a:r>
            <a:r>
              <a:rPr lang="en-US" dirty="0" smtClean="0"/>
              <a:t>:</a:t>
            </a:r>
          </a:p>
          <a:p>
            <a:pPr marL="0" lvl="0" indent="0" algn="ctr">
              <a:buNone/>
            </a:pPr>
            <a:endParaRPr lang="en-US" dirty="0" smtClean="0"/>
          </a:p>
          <a:p>
            <a:pPr lvl="0"/>
            <a:r>
              <a:rPr lang="en-US" dirty="0" smtClean="0"/>
              <a:t>≥</a:t>
            </a:r>
            <a:r>
              <a:rPr lang="en-US" dirty="0"/>
              <a:t>0.1 mV (1 mm) in all leads other than V2-V3, where the following diagnostic thresholds apply</a:t>
            </a:r>
            <a:r>
              <a:rPr lang="en-US" dirty="0" smtClean="0"/>
              <a:t>:</a:t>
            </a:r>
          </a:p>
          <a:p>
            <a:pPr lvl="0"/>
            <a:r>
              <a:rPr lang="en-US" dirty="0" smtClean="0"/>
              <a:t> </a:t>
            </a:r>
            <a:r>
              <a:rPr lang="en-US" dirty="0"/>
              <a:t>≥0.2 mV (2 mm) in men ≥ 40 years</a:t>
            </a:r>
            <a:r>
              <a:rPr lang="en-US" dirty="0" smtClean="0"/>
              <a:t>;</a:t>
            </a:r>
          </a:p>
          <a:p>
            <a:pPr lvl="0"/>
            <a:r>
              <a:rPr lang="en-US" dirty="0" smtClean="0"/>
              <a:t> </a:t>
            </a:r>
            <a:r>
              <a:rPr lang="en-US" dirty="0"/>
              <a:t>≥0.25 mV (2.5 mm) in men &lt;40 years, </a:t>
            </a:r>
            <a:endParaRPr lang="en-US" dirty="0" smtClean="0"/>
          </a:p>
          <a:p>
            <a:pPr lvl="0"/>
            <a:r>
              <a:rPr lang="en-US" dirty="0" smtClean="0"/>
              <a:t>or </a:t>
            </a:r>
            <a:r>
              <a:rPr lang="en-US" dirty="0"/>
              <a:t>≥0.15 mV (1.5 mm) in women</a:t>
            </a:r>
          </a:p>
          <a:p>
            <a:endParaRPr lang="en-US" dirty="0"/>
          </a:p>
        </p:txBody>
      </p:sp>
    </p:spTree>
    <p:extLst>
      <p:ext uri="{BB962C8B-B14F-4D97-AF65-F5344CB8AC3E}">
        <p14:creationId xmlns:p14="http://schemas.microsoft.com/office/powerpoint/2010/main" val="670131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3"/>
          <p:cNvSpPr>
            <a:spLocks noGrp="1" noChangeArrowheads="1"/>
          </p:cNvSpPr>
          <p:nvPr>
            <p:ph type="title"/>
          </p:nvPr>
        </p:nvSpPr>
        <p:spPr>
          <a:xfrm>
            <a:off x="465138" y="381000"/>
            <a:ext cx="8229600" cy="1143000"/>
          </a:xfrm>
          <a:noFill/>
        </p:spPr>
        <p:txBody>
          <a:bodyPr>
            <a:normAutofit fontScale="90000"/>
          </a:bodyPr>
          <a:lstStyle/>
          <a:p>
            <a:r>
              <a:rPr lang="en-US" sz="3200" b="1" smtClean="0">
                <a:solidFill>
                  <a:schemeClr val="accent2"/>
                </a:solidFill>
                <a:ea typeface="ＭＳ Ｐゴシック" panose="020B0600070205080204" pitchFamily="34" charset="-128"/>
                <a:cs typeface="Arial Unicode MS" panose="020B0604020202020204" pitchFamily="34" charset="-128"/>
              </a:rPr>
              <a:t>Regional Systems of STEMI Care, Reperfusion Therapy, and Time-to-Treatment Goals </a:t>
            </a:r>
          </a:p>
        </p:txBody>
      </p:sp>
      <p:sp>
        <p:nvSpPr>
          <p:cNvPr id="14339" name="TextBox 3"/>
          <p:cNvSpPr txBox="1">
            <a:spLocks noChangeArrowheads="1"/>
          </p:cNvSpPr>
          <p:nvPr/>
        </p:nvSpPr>
        <p:spPr bwMode="auto">
          <a:xfrm>
            <a:off x="1905000" y="21336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Immediate transfer to a PCI-capable hospital for primary PCI is the recommended triage strategy for patients with STEMI who initially arrive at or are transported to a non–PCI-capable hospital, with an FMC-to-device time system goal of 120 minutes or less.* </a:t>
            </a:r>
            <a:endParaRPr lang="en-US" altLang="ja-JP" sz="1800"/>
          </a:p>
        </p:txBody>
      </p:sp>
      <p:sp>
        <p:nvSpPr>
          <p:cNvPr id="14340" name="TextBox 5"/>
          <p:cNvSpPr txBox="1">
            <a:spLocks noChangeArrowheads="1"/>
          </p:cNvSpPr>
          <p:nvPr/>
        </p:nvSpPr>
        <p:spPr bwMode="auto">
          <a:xfrm>
            <a:off x="1905000" y="36576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In the absence of contraindications, fibrinolytic therapy should be administered to patients with STEMI at non–PCI-capable hospitals when the anticipated FMC-to-device time at a PCI-capable hospital exceeds 120 minutes because of unavoidable delays. </a:t>
            </a:r>
          </a:p>
        </p:txBody>
      </p:sp>
      <p:grpSp>
        <p:nvGrpSpPr>
          <p:cNvPr id="14341" name="Group 3"/>
          <p:cNvGrpSpPr>
            <a:grpSpLocks/>
          </p:cNvGrpSpPr>
          <p:nvPr/>
        </p:nvGrpSpPr>
        <p:grpSpPr bwMode="auto">
          <a:xfrm>
            <a:off x="228600" y="3505200"/>
            <a:ext cx="1216025" cy="942975"/>
            <a:chOff x="3810000" y="1524000"/>
            <a:chExt cx="1216025" cy="942975"/>
          </a:xfrm>
        </p:grpSpPr>
        <p:grpSp>
          <p:nvGrpSpPr>
            <p:cNvPr id="14354" name="Group 95"/>
            <p:cNvGrpSpPr>
              <a:grpSpLocks/>
            </p:cNvGrpSpPr>
            <p:nvPr/>
          </p:nvGrpSpPr>
          <p:grpSpPr bwMode="auto">
            <a:xfrm>
              <a:off x="3810000" y="1524000"/>
              <a:ext cx="1216025" cy="942975"/>
              <a:chOff x="3986" y="942"/>
              <a:chExt cx="766" cy="594"/>
            </a:xfrm>
          </p:grpSpPr>
          <p:sp>
            <p:nvSpPr>
              <p:cNvPr id="1435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35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35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35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360"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361"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362"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363"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4355"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14342" name="TextBox 49"/>
          <p:cNvSpPr txBox="1">
            <a:spLocks noChangeArrowheads="1"/>
          </p:cNvSpPr>
          <p:nvPr/>
        </p:nvSpPr>
        <p:spPr bwMode="auto">
          <a:xfrm>
            <a:off x="838200" y="510540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*The proposed time windows are system goals. For any individual patient, every effort should be made to provide reperfusion therapy as rapidly as possible.</a:t>
            </a:r>
          </a:p>
        </p:txBody>
      </p:sp>
      <p:grpSp>
        <p:nvGrpSpPr>
          <p:cNvPr id="14343" name="Group 3"/>
          <p:cNvGrpSpPr>
            <a:grpSpLocks/>
          </p:cNvGrpSpPr>
          <p:nvPr/>
        </p:nvGrpSpPr>
        <p:grpSpPr bwMode="auto">
          <a:xfrm>
            <a:off x="228600" y="1981200"/>
            <a:ext cx="1216025" cy="942975"/>
            <a:chOff x="3810000" y="1524000"/>
            <a:chExt cx="1216025" cy="942975"/>
          </a:xfrm>
        </p:grpSpPr>
        <p:grpSp>
          <p:nvGrpSpPr>
            <p:cNvPr id="14344" name="Group 95"/>
            <p:cNvGrpSpPr>
              <a:grpSpLocks/>
            </p:cNvGrpSpPr>
            <p:nvPr/>
          </p:nvGrpSpPr>
          <p:grpSpPr bwMode="auto">
            <a:xfrm>
              <a:off x="3810000" y="1524000"/>
              <a:ext cx="1216025" cy="942975"/>
              <a:chOff x="3986" y="942"/>
              <a:chExt cx="766" cy="594"/>
            </a:xfrm>
          </p:grpSpPr>
          <p:sp>
            <p:nvSpPr>
              <p:cNvPr id="1434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34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34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34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4350"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4351"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4352"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4353"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4345"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3140528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3"/>
          <p:cNvSpPr>
            <a:spLocks noGrp="1" noChangeArrowheads="1"/>
          </p:cNvSpPr>
          <p:nvPr>
            <p:ph type="title"/>
          </p:nvPr>
        </p:nvSpPr>
        <p:spPr>
          <a:xfrm>
            <a:off x="465138" y="304800"/>
            <a:ext cx="8229600" cy="1143000"/>
          </a:xfrm>
          <a:noFill/>
        </p:spPr>
        <p:txBody>
          <a:bodyPr>
            <a:normAutofit fontScale="90000"/>
          </a:bodyPr>
          <a:lstStyle/>
          <a:p>
            <a:r>
              <a:rPr lang="en-US" sz="3200" b="1" smtClean="0">
                <a:solidFill>
                  <a:schemeClr val="accent2"/>
                </a:solidFill>
                <a:ea typeface="ＭＳ Ｐゴシック" panose="020B0600070205080204" pitchFamily="34" charset="-128"/>
                <a:cs typeface="Arial Unicode MS" panose="020B0604020202020204" pitchFamily="34" charset="-128"/>
              </a:rPr>
              <a:t>Regional Systems of STEMI Care, Reperfusion Therapy, and Time-to-Treatment Goals </a:t>
            </a:r>
          </a:p>
        </p:txBody>
      </p:sp>
      <p:sp>
        <p:nvSpPr>
          <p:cNvPr id="16387" name="TextBox 3"/>
          <p:cNvSpPr txBox="1">
            <a:spLocks noChangeArrowheads="1"/>
          </p:cNvSpPr>
          <p:nvPr/>
        </p:nvSpPr>
        <p:spPr bwMode="auto">
          <a:xfrm>
            <a:off x="1905000" y="2133600"/>
            <a:ext cx="701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When fibrinolytic therapy is indicated or chosen as the primary reperfusion strategy, it should be administered within 30 minutes of hospital arrival.</a:t>
            </a:r>
            <a:r>
              <a:rPr lang="en-US" sz="1800" i="1"/>
              <a:t>*</a:t>
            </a:r>
            <a:r>
              <a:rPr lang="en-US" sz="1800"/>
              <a:t> </a:t>
            </a:r>
            <a:endParaRPr lang="en-US" altLang="ja-JP" sz="1800"/>
          </a:p>
        </p:txBody>
      </p:sp>
      <p:sp>
        <p:nvSpPr>
          <p:cNvPr id="16388" name="TextBox 5"/>
          <p:cNvSpPr txBox="1">
            <a:spLocks noChangeArrowheads="1"/>
          </p:cNvSpPr>
          <p:nvPr/>
        </p:nvSpPr>
        <p:spPr bwMode="auto">
          <a:xfrm>
            <a:off x="1905000" y="365760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Reperfusion therapy is reasonable for patients with STEMI and symptom onset within the prior 12 to 24 hours who have clinical and/or ECG evidence of ongoing ischemia. Primary PCI is the preferred strategy in this population. </a:t>
            </a:r>
          </a:p>
        </p:txBody>
      </p:sp>
      <p:sp>
        <p:nvSpPr>
          <p:cNvPr id="16389" name="TextBox 49"/>
          <p:cNvSpPr txBox="1">
            <a:spLocks noChangeArrowheads="1"/>
          </p:cNvSpPr>
          <p:nvPr/>
        </p:nvSpPr>
        <p:spPr bwMode="auto">
          <a:xfrm>
            <a:off x="838200" y="510540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*The proposed time windows are system goals. For any individual patient, every effort should be made to provide reperfusion therapy as rapidly as possible.</a:t>
            </a:r>
          </a:p>
        </p:txBody>
      </p:sp>
      <p:grpSp>
        <p:nvGrpSpPr>
          <p:cNvPr id="16390" name="Group 3"/>
          <p:cNvGrpSpPr>
            <a:grpSpLocks/>
          </p:cNvGrpSpPr>
          <p:nvPr/>
        </p:nvGrpSpPr>
        <p:grpSpPr bwMode="auto">
          <a:xfrm>
            <a:off x="228600" y="1981200"/>
            <a:ext cx="1216025" cy="942975"/>
            <a:chOff x="3810000" y="1524000"/>
            <a:chExt cx="1216025" cy="942975"/>
          </a:xfrm>
        </p:grpSpPr>
        <p:grpSp>
          <p:nvGrpSpPr>
            <p:cNvPr id="16402" name="Group 95"/>
            <p:cNvGrpSpPr>
              <a:grpSpLocks/>
            </p:cNvGrpSpPr>
            <p:nvPr/>
          </p:nvGrpSpPr>
          <p:grpSpPr bwMode="auto">
            <a:xfrm>
              <a:off x="3810000" y="1524000"/>
              <a:ext cx="1216025" cy="942975"/>
              <a:chOff x="3986" y="942"/>
              <a:chExt cx="766" cy="594"/>
            </a:xfrm>
          </p:grpSpPr>
          <p:sp>
            <p:nvSpPr>
              <p:cNvPr id="1640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640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640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640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640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640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641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641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6403"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6391" name="Group 8"/>
          <p:cNvGrpSpPr>
            <a:grpSpLocks/>
          </p:cNvGrpSpPr>
          <p:nvPr/>
        </p:nvGrpSpPr>
        <p:grpSpPr bwMode="auto">
          <a:xfrm>
            <a:off x="228600" y="3429000"/>
            <a:ext cx="1216025" cy="942975"/>
            <a:chOff x="3810000" y="2667000"/>
            <a:chExt cx="1216025" cy="942975"/>
          </a:xfrm>
        </p:grpSpPr>
        <p:grpSp>
          <p:nvGrpSpPr>
            <p:cNvPr id="16392" name="Group 95"/>
            <p:cNvGrpSpPr>
              <a:grpSpLocks/>
            </p:cNvGrpSpPr>
            <p:nvPr/>
          </p:nvGrpSpPr>
          <p:grpSpPr bwMode="auto">
            <a:xfrm>
              <a:off x="3810000" y="2667000"/>
              <a:ext cx="1216025" cy="942975"/>
              <a:chOff x="3986" y="942"/>
              <a:chExt cx="766" cy="594"/>
            </a:xfrm>
          </p:grpSpPr>
          <p:sp>
            <p:nvSpPr>
              <p:cNvPr id="1639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639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639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639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639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639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640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640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6393"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23186973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90600" y="2498725"/>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Primary PCI in STEMI</a:t>
            </a:r>
          </a:p>
        </p:txBody>
      </p:sp>
      <p:sp>
        <p:nvSpPr>
          <p:cNvPr id="18435"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Reperfusion at a PCI-Capable Hospital</a:t>
            </a:r>
          </a:p>
        </p:txBody>
      </p:sp>
    </p:spTree>
    <p:extLst>
      <p:ext uri="{BB962C8B-B14F-4D97-AF65-F5344CB8AC3E}">
        <p14:creationId xmlns:p14="http://schemas.microsoft.com/office/powerpoint/2010/main" val="3861816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3200" b="1" smtClean="0">
                <a:solidFill>
                  <a:schemeClr val="accent2"/>
                </a:solidFill>
                <a:ea typeface="ＭＳ Ｐゴシック" panose="020B0600070205080204" pitchFamily="34" charset="-128"/>
                <a:cs typeface="Arial Unicode MS" panose="020B0604020202020204" pitchFamily="34" charset="-128"/>
              </a:rPr>
              <a:t>Primary PCI in STEMI</a:t>
            </a:r>
            <a:endParaRPr lang="en-US" sz="3200" smtClean="0">
              <a:ea typeface="ＭＳ Ｐゴシック" panose="020B0600070205080204" pitchFamily="34" charset="-128"/>
              <a:cs typeface="Geneva" pitchFamily="1" charset="0"/>
            </a:endParaRP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450" y="1266825"/>
            <a:ext cx="5238750" cy="4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3365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0" y="381000"/>
            <a:ext cx="9144000" cy="3873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Culprit </a:t>
            </a:r>
            <a:r>
              <a:rPr lang="en-US" altLang="en-US" sz="2400" b="1" dirty="0" smtClean="0">
                <a:solidFill>
                  <a:schemeClr val="bg1"/>
                </a:solidFill>
                <a:latin typeface="+mn-lt"/>
              </a:rPr>
              <a:t>Artery – Only Versus Multi vessel </a:t>
            </a:r>
            <a:r>
              <a:rPr lang="en-US" altLang="en-US" sz="2400" b="1" dirty="0">
                <a:solidFill>
                  <a:schemeClr val="bg1"/>
                </a:solidFill>
                <a:latin typeface="+mn-lt"/>
              </a:rPr>
              <a:t>PCI</a:t>
            </a:r>
            <a:endParaRPr lang="en-US" altLang="en-US" sz="2400" b="1" dirty="0" smtClean="0">
              <a:solidFill>
                <a:schemeClr val="bg1"/>
              </a:solidFill>
              <a:latin typeface="+mn-lt"/>
            </a:endParaRPr>
          </a:p>
        </p:txBody>
      </p:sp>
      <p:graphicFrame>
        <p:nvGraphicFramePr>
          <p:cNvPr id="4" name="Table 3"/>
          <p:cNvGraphicFramePr>
            <a:graphicFrameLocks noGrp="1"/>
          </p:cNvGraphicFramePr>
          <p:nvPr/>
        </p:nvGraphicFramePr>
        <p:xfrm>
          <a:off x="685800" y="1524000"/>
          <a:ext cx="7918450" cy="2743200"/>
        </p:xfrm>
        <a:graphic>
          <a:graphicData uri="http://schemas.openxmlformats.org/drawingml/2006/table">
            <a:tbl>
              <a:tblPr firstRow="1" firstCol="1" bandRow="1"/>
              <a:tblGrid>
                <a:gridCol w="1066800"/>
                <a:gridCol w="990600"/>
                <a:gridCol w="5861050"/>
              </a:tblGrid>
              <a:tr h="609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effectLst/>
                          <a:latin typeface="+mn-lt"/>
                          <a:ea typeface="Calibri"/>
                        </a:rPr>
                        <a:t>COR</a:t>
                      </a:r>
                      <a:endParaRPr lang="en-US" sz="2200" dirty="0" smtClean="0">
                        <a:effectLst/>
                        <a:latin typeface="+mn-lt"/>
                        <a:ea typeface="Times New Roman"/>
                      </a:endParaRPr>
                    </a:p>
                    <a:p>
                      <a:pPr marL="0" marR="0" algn="ctr">
                        <a:spcBef>
                          <a:spcPts val="0"/>
                        </a:spcBef>
                        <a:spcAft>
                          <a:spcPts val="0"/>
                        </a:spcAft>
                      </a:pPr>
                      <a:endParaRPr lang="en-US" sz="220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effectLst/>
                          <a:latin typeface="+mn-lt"/>
                          <a:ea typeface="Calibri"/>
                        </a:rPr>
                        <a:t>LOE</a:t>
                      </a:r>
                      <a:endParaRPr lang="en-US" sz="2200" dirty="0" smtClean="0">
                        <a:effectLst/>
                        <a:latin typeface="+mn-lt"/>
                        <a:ea typeface="Times New Roman"/>
                      </a:endParaRPr>
                    </a:p>
                    <a:p>
                      <a:pPr marL="0" marR="0" algn="ctr">
                        <a:spcBef>
                          <a:spcPts val="0"/>
                        </a:spcBef>
                        <a:spcAft>
                          <a:spcPts val="0"/>
                        </a:spcAft>
                      </a:pPr>
                      <a:endParaRPr lang="en-US" sz="220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smtClean="0">
                          <a:effectLst/>
                          <a:latin typeface="+mn-lt"/>
                          <a:ea typeface="Calibri"/>
                        </a:rPr>
                        <a:t>Recommendation</a:t>
                      </a:r>
                      <a:endParaRPr lang="en-US" sz="220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2640">
                <a:tc>
                  <a:txBody>
                    <a:bodyPr/>
                    <a:lstStyle/>
                    <a:p>
                      <a:pPr marL="0" marR="0" algn="ctr">
                        <a:lnSpc>
                          <a:spcPct val="150000"/>
                        </a:lnSpc>
                        <a:spcBef>
                          <a:spcPts val="0"/>
                        </a:spcBef>
                        <a:spcAft>
                          <a:spcPts val="0"/>
                        </a:spcAft>
                      </a:pPr>
                      <a:r>
                        <a:rPr lang="en-US" sz="2200" dirty="0" err="1"/>
                        <a:t>IIb</a:t>
                      </a:r>
                      <a:endParaRPr lang="en-US" sz="2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A"/>
                    </a:solidFill>
                  </a:tcPr>
                </a:tc>
                <a:tc>
                  <a:txBody>
                    <a:bodyPr/>
                    <a:lstStyle/>
                    <a:p>
                      <a:pPr marL="0" marR="0" algn="ctr">
                        <a:lnSpc>
                          <a:spcPct val="150000"/>
                        </a:lnSpc>
                        <a:spcBef>
                          <a:spcPts val="0"/>
                        </a:spcBef>
                        <a:spcAft>
                          <a:spcPts val="0"/>
                        </a:spcAft>
                      </a:pPr>
                      <a:r>
                        <a:rPr lang="en-US" sz="2200" dirty="0"/>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CD3"/>
                    </a:solidFill>
                  </a:tcPr>
                </a:tc>
                <a:tc>
                  <a:txBody>
                    <a:bodyPr/>
                    <a:lstStyle/>
                    <a:p>
                      <a:pPr marL="0" marR="0">
                        <a:lnSpc>
                          <a:spcPct val="100000"/>
                        </a:lnSpc>
                        <a:spcBef>
                          <a:spcPts val="0"/>
                        </a:spcBef>
                        <a:spcAft>
                          <a:spcPts val="0"/>
                        </a:spcAft>
                      </a:pPr>
                      <a:r>
                        <a:rPr lang="en-US" sz="2200" dirty="0" smtClean="0"/>
                        <a:t>PCI of a non infarct artery may be considered in selected patients with STEMI and multi vessel disease who are hemodynamically stable, either at the time of primary PCI or as a planned staged procedure.</a:t>
                      </a:r>
                      <a:r>
                        <a:rPr lang="en-US" sz="2200" baseline="30000" dirty="0" smtClean="0"/>
                        <a:t>1</a:t>
                      </a:r>
                      <a:endParaRPr lang="en-US" sz="22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685800" y="5114925"/>
            <a:ext cx="8001000" cy="523875"/>
          </a:xfrm>
          <a:prstGeom prst="rect">
            <a:avLst/>
          </a:prstGeom>
        </p:spPr>
        <p:txBody>
          <a:bodyPr>
            <a:spAutoFit/>
          </a:bodyPr>
          <a:lstStyle/>
          <a:p>
            <a:pPr eaLnBrk="1" fontAlgn="auto" hangingPunct="1">
              <a:spcBef>
                <a:spcPts val="0"/>
              </a:spcBef>
              <a:spcAft>
                <a:spcPts val="0"/>
              </a:spcAft>
              <a:defRPr/>
            </a:pPr>
            <a:r>
              <a:rPr lang="en-US" sz="1400" dirty="0">
                <a:solidFill>
                  <a:srgbClr val="000000"/>
                </a:solidFill>
                <a:latin typeface="+mn-lt"/>
                <a:ea typeface="+mn-ea"/>
              </a:rPr>
              <a:t>1. Modified recommendation from 2013 Guideline (changed class from III: Harm to </a:t>
            </a:r>
            <a:r>
              <a:rPr lang="en-US" sz="1400" dirty="0" err="1">
                <a:solidFill>
                  <a:srgbClr val="000000"/>
                </a:solidFill>
                <a:latin typeface="+mn-lt"/>
                <a:ea typeface="+mn-ea"/>
              </a:rPr>
              <a:t>IIb</a:t>
            </a:r>
            <a:r>
              <a:rPr lang="en-US" sz="1400" dirty="0">
                <a:solidFill>
                  <a:srgbClr val="000000"/>
                </a:solidFill>
                <a:latin typeface="+mn-lt"/>
                <a:ea typeface="+mn-ea"/>
              </a:rPr>
              <a:t> and expanded time frame in which </a:t>
            </a:r>
            <a:r>
              <a:rPr lang="en-US" sz="1400" dirty="0" err="1">
                <a:solidFill>
                  <a:srgbClr val="000000"/>
                </a:solidFill>
                <a:latin typeface="+mn-lt"/>
                <a:ea typeface="+mn-ea"/>
              </a:rPr>
              <a:t>multivessel</a:t>
            </a:r>
            <a:r>
              <a:rPr lang="en-US" sz="1400" dirty="0">
                <a:solidFill>
                  <a:srgbClr val="000000"/>
                </a:solidFill>
                <a:latin typeface="+mn-lt"/>
                <a:ea typeface="+mn-ea"/>
              </a:rPr>
              <a:t> PCI could be performed).</a:t>
            </a:r>
          </a:p>
        </p:txBody>
      </p:sp>
    </p:spTree>
    <p:extLst>
      <p:ext uri="{BB962C8B-B14F-4D97-AF65-F5344CB8AC3E}">
        <p14:creationId xmlns:p14="http://schemas.microsoft.com/office/powerpoint/2010/main" val="3469906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Aspiration Thrombectomy</a:t>
            </a:r>
            <a:endParaRPr lang="en-US" sz="3600" smtClean="0">
              <a:ea typeface="ＭＳ Ｐゴシック" panose="020B0600070205080204" pitchFamily="34" charset="-128"/>
              <a:cs typeface="Geneva" pitchFamily="1" charset="0"/>
            </a:endParaRPr>
          </a:p>
        </p:txBody>
      </p:sp>
      <p:sp>
        <p:nvSpPr>
          <p:cNvPr id="22531" name="TextBox 3"/>
          <p:cNvSpPr txBox="1">
            <a:spLocks noChangeArrowheads="1"/>
          </p:cNvSpPr>
          <p:nvPr/>
        </p:nvSpPr>
        <p:spPr bwMode="auto">
          <a:xfrm>
            <a:off x="1981200" y="215265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Manual aspiration thrombectomy is reasonable for patients undergoing primary PCI. </a:t>
            </a:r>
          </a:p>
        </p:txBody>
      </p:sp>
      <p:grpSp>
        <p:nvGrpSpPr>
          <p:cNvPr id="22532" name="Group 8"/>
          <p:cNvGrpSpPr>
            <a:grpSpLocks/>
          </p:cNvGrpSpPr>
          <p:nvPr/>
        </p:nvGrpSpPr>
        <p:grpSpPr bwMode="auto">
          <a:xfrm>
            <a:off x="252413" y="2003425"/>
            <a:ext cx="1216025" cy="942975"/>
            <a:chOff x="3810000" y="2667000"/>
            <a:chExt cx="1216025" cy="942975"/>
          </a:xfrm>
        </p:grpSpPr>
        <p:grpSp>
          <p:nvGrpSpPr>
            <p:cNvPr id="22533" name="Group 95"/>
            <p:cNvGrpSpPr>
              <a:grpSpLocks/>
            </p:cNvGrpSpPr>
            <p:nvPr/>
          </p:nvGrpSpPr>
          <p:grpSpPr bwMode="auto">
            <a:xfrm>
              <a:off x="3810000" y="2667000"/>
              <a:ext cx="1216025" cy="942975"/>
              <a:chOff x="3986" y="942"/>
              <a:chExt cx="766" cy="594"/>
            </a:xfrm>
          </p:grpSpPr>
          <p:sp>
            <p:nvSpPr>
              <p:cNvPr id="2253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253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253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253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2539"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22540"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22541"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22542"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22534"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3987476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0" y="381000"/>
            <a:ext cx="9144000" cy="3873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Aspiration </a:t>
            </a:r>
            <a:r>
              <a:rPr lang="en-US" altLang="en-US" sz="2400" b="1" dirty="0" err="1">
                <a:solidFill>
                  <a:schemeClr val="bg1"/>
                </a:solidFill>
                <a:latin typeface="+mn-lt"/>
              </a:rPr>
              <a:t>Thrombectomy</a:t>
            </a:r>
            <a:r>
              <a:rPr lang="en-US" altLang="en-US" sz="2400" b="1" dirty="0">
                <a:solidFill>
                  <a:schemeClr val="bg1"/>
                </a:solidFill>
                <a:latin typeface="+mn-lt"/>
              </a:rPr>
              <a:t> </a:t>
            </a:r>
            <a:endParaRPr lang="en-US" altLang="en-US" sz="2400" b="1" dirty="0" smtClean="0">
              <a:solidFill>
                <a:schemeClr val="bg1"/>
              </a:solidFill>
              <a:latin typeface="+mn-lt"/>
            </a:endParaRPr>
          </a:p>
        </p:txBody>
      </p:sp>
      <p:graphicFrame>
        <p:nvGraphicFramePr>
          <p:cNvPr id="6" name="Table 5"/>
          <p:cNvGraphicFramePr>
            <a:graphicFrameLocks noGrp="1"/>
          </p:cNvGraphicFramePr>
          <p:nvPr/>
        </p:nvGraphicFramePr>
        <p:xfrm>
          <a:off x="685800" y="1524000"/>
          <a:ext cx="7918450" cy="3139670"/>
        </p:xfrm>
        <a:graphic>
          <a:graphicData uri="http://schemas.openxmlformats.org/drawingml/2006/table">
            <a:tbl>
              <a:tblPr firstRow="1" firstCol="1" bandRow="1"/>
              <a:tblGrid>
                <a:gridCol w="1066800"/>
                <a:gridCol w="990600"/>
                <a:gridCol w="5861050"/>
              </a:tblGrid>
              <a:tr h="6706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effectLst/>
                          <a:latin typeface="+mn-lt"/>
                          <a:ea typeface="Calibri"/>
                        </a:rPr>
                        <a:t>COR</a:t>
                      </a:r>
                      <a:endParaRPr lang="en-US" sz="2200" dirty="0" smtClean="0">
                        <a:effectLst/>
                        <a:latin typeface="+mn-lt"/>
                        <a:ea typeface="Times New Roman"/>
                      </a:endParaRPr>
                    </a:p>
                    <a:p>
                      <a:pPr marL="0" marR="0" algn="ctr">
                        <a:spcBef>
                          <a:spcPts val="0"/>
                        </a:spcBef>
                        <a:spcAft>
                          <a:spcPts val="0"/>
                        </a:spcAft>
                      </a:pPr>
                      <a:endParaRPr lang="en-US" sz="220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effectLst/>
                          <a:latin typeface="+mn-lt"/>
                          <a:ea typeface="Calibri"/>
                        </a:rPr>
                        <a:t>LOE</a:t>
                      </a:r>
                      <a:endParaRPr lang="en-US" sz="2200" dirty="0" smtClean="0">
                        <a:effectLst/>
                        <a:latin typeface="+mn-lt"/>
                        <a:ea typeface="Times New Roman"/>
                      </a:endParaRPr>
                    </a:p>
                    <a:p>
                      <a:pPr marL="0" marR="0" algn="ctr">
                        <a:spcBef>
                          <a:spcPts val="0"/>
                        </a:spcBef>
                        <a:spcAft>
                          <a:spcPts val="0"/>
                        </a:spcAft>
                      </a:pPr>
                      <a:endParaRPr lang="en-US" sz="220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a:effectLst/>
                          <a:latin typeface="+mn-lt"/>
                          <a:ea typeface="Calibri"/>
                        </a:rPr>
                        <a:t>Recommendations</a:t>
                      </a:r>
                      <a:endParaRPr lang="en-US" sz="220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3198">
                <a:tc>
                  <a:txBody>
                    <a:bodyPr/>
                    <a:lstStyle/>
                    <a:p>
                      <a:pPr marL="0" marR="0" algn="ctr">
                        <a:lnSpc>
                          <a:spcPct val="150000"/>
                        </a:lnSpc>
                        <a:spcBef>
                          <a:spcPts val="0"/>
                        </a:spcBef>
                        <a:spcAft>
                          <a:spcPts val="0"/>
                        </a:spcAft>
                      </a:pPr>
                      <a:r>
                        <a:rPr lang="en-US" sz="2200" dirty="0" err="1"/>
                        <a:t>IIb</a:t>
                      </a:r>
                      <a:endParaRPr lang="en-US" sz="2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A"/>
                    </a:solidFill>
                  </a:tcPr>
                </a:tc>
                <a:tc>
                  <a:txBody>
                    <a:bodyPr/>
                    <a:lstStyle/>
                    <a:p>
                      <a:pPr marL="0" marR="0" algn="ctr">
                        <a:lnSpc>
                          <a:spcPct val="150000"/>
                        </a:lnSpc>
                        <a:spcBef>
                          <a:spcPts val="0"/>
                        </a:spcBef>
                        <a:spcAft>
                          <a:spcPts val="0"/>
                        </a:spcAft>
                      </a:pPr>
                      <a:r>
                        <a:rPr lang="en-US" sz="2200" dirty="0"/>
                        <a:t>C-LD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1C1E6"/>
                    </a:solidFill>
                  </a:tcPr>
                </a:tc>
                <a:tc>
                  <a:txBody>
                    <a:bodyPr/>
                    <a:lstStyle/>
                    <a:p>
                      <a:pPr marL="0" marR="0">
                        <a:lnSpc>
                          <a:spcPct val="100000"/>
                        </a:lnSpc>
                        <a:spcBef>
                          <a:spcPts val="0"/>
                        </a:spcBef>
                        <a:spcAft>
                          <a:spcPts val="0"/>
                        </a:spcAft>
                      </a:pPr>
                      <a:r>
                        <a:rPr lang="en-US" sz="2200" dirty="0" smtClean="0"/>
                        <a:t>The usefulness of selective and bailout aspiration </a:t>
                      </a:r>
                      <a:r>
                        <a:rPr lang="en-US" sz="2200" dirty="0" err="1" smtClean="0"/>
                        <a:t>thrombectomy</a:t>
                      </a:r>
                      <a:r>
                        <a:rPr lang="en-US" sz="2200" dirty="0" smtClean="0"/>
                        <a:t> in patients undergoing primary PCI is not well established.</a:t>
                      </a:r>
                      <a:r>
                        <a:rPr lang="en-US" sz="2200" baseline="30000" dirty="0" smtClean="0"/>
                        <a:t>1</a:t>
                      </a:r>
                      <a:endParaRPr lang="en-US" sz="22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8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III: No Benefit</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1C2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t>A</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E6FB7"/>
                    </a:solidFill>
                  </a:tcPr>
                </a:tc>
                <a:tc>
                  <a:txBody>
                    <a:bodyPr/>
                    <a:lstStyle/>
                    <a:p>
                      <a:pPr marL="0" marR="0">
                        <a:lnSpc>
                          <a:spcPct val="100000"/>
                        </a:lnSpc>
                        <a:spcBef>
                          <a:spcPts val="0"/>
                        </a:spcBef>
                        <a:spcAft>
                          <a:spcPts val="0"/>
                        </a:spcAft>
                      </a:pPr>
                      <a:r>
                        <a:rPr lang="en-US" sz="2200" i="1" dirty="0" smtClean="0"/>
                        <a:t>Routine</a:t>
                      </a:r>
                      <a:r>
                        <a:rPr lang="en-US" sz="2200" dirty="0" smtClean="0"/>
                        <a:t> aspiration </a:t>
                      </a:r>
                      <a:r>
                        <a:rPr lang="en-US" sz="2200" dirty="0" err="1" smtClean="0"/>
                        <a:t>thrombectomy</a:t>
                      </a:r>
                      <a:r>
                        <a:rPr lang="en-US" sz="2200" dirty="0" smtClean="0"/>
                        <a:t> before primary PCI is not useful.</a:t>
                      </a:r>
                      <a:r>
                        <a:rPr lang="en-US" sz="2200" baseline="30000" dirty="0" smtClean="0"/>
                        <a:t>2</a:t>
                      </a:r>
                      <a:r>
                        <a:rPr lang="en-US" sz="2200" dirty="0" smtClean="0"/>
                        <a:t> </a:t>
                      </a: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609600" y="5053012"/>
            <a:ext cx="8153400" cy="738188"/>
          </a:xfrm>
          <a:prstGeom prst="rect">
            <a:avLst/>
          </a:prstGeom>
        </p:spPr>
        <p:txBody>
          <a:bodyPr>
            <a:spAutoFit/>
          </a:bodyPr>
          <a:lstStyle/>
          <a:p>
            <a:pPr eaLnBrk="1" fontAlgn="auto" hangingPunct="1">
              <a:spcBef>
                <a:spcPts val="0"/>
              </a:spcBef>
              <a:spcAft>
                <a:spcPts val="0"/>
              </a:spcAft>
              <a:defRPr/>
            </a:pPr>
            <a:r>
              <a:rPr lang="en-US" sz="1400" dirty="0">
                <a:solidFill>
                  <a:srgbClr val="000000"/>
                </a:solidFill>
                <a:latin typeface="+mn-lt"/>
                <a:ea typeface="+mn-ea"/>
              </a:rPr>
              <a:t>1. Modified recommendation from 2013 guideline </a:t>
            </a:r>
            <a:r>
              <a:rPr lang="en-US" sz="1400" dirty="0">
                <a:solidFill>
                  <a:srgbClr val="000000"/>
                </a:solidFill>
                <a:latin typeface="+mn-lt"/>
                <a:ea typeface="+mn-ea"/>
                <a:cs typeface="Times New Roman"/>
              </a:rPr>
              <a:t>(Class changed from IIa to </a:t>
            </a:r>
            <a:r>
              <a:rPr lang="en-US" sz="1400" dirty="0" err="1">
                <a:solidFill>
                  <a:srgbClr val="000000"/>
                </a:solidFill>
                <a:latin typeface="+mn-lt"/>
                <a:ea typeface="+mn-ea"/>
                <a:cs typeface="Times New Roman"/>
              </a:rPr>
              <a:t>IIb</a:t>
            </a:r>
            <a:r>
              <a:rPr lang="en-US" sz="1400" dirty="0">
                <a:solidFill>
                  <a:srgbClr val="000000"/>
                </a:solidFill>
                <a:latin typeface="+mn-lt"/>
                <a:ea typeface="+mn-ea"/>
                <a:cs typeface="Times New Roman"/>
              </a:rPr>
              <a:t> for selective and bailout aspiration </a:t>
            </a:r>
            <a:r>
              <a:rPr lang="en-US" sz="1400" dirty="0" err="1">
                <a:solidFill>
                  <a:srgbClr val="000000"/>
                </a:solidFill>
                <a:latin typeface="+mn-lt"/>
                <a:ea typeface="+mn-ea"/>
                <a:cs typeface="Times New Roman"/>
              </a:rPr>
              <a:t>thrombectomy</a:t>
            </a:r>
            <a:r>
              <a:rPr lang="en-US" sz="1400" dirty="0">
                <a:solidFill>
                  <a:srgbClr val="000000"/>
                </a:solidFill>
                <a:latin typeface="+mn-lt"/>
                <a:ea typeface="+mn-ea"/>
                <a:cs typeface="Times New Roman"/>
              </a:rPr>
              <a:t> before PCI) </a:t>
            </a:r>
            <a:endParaRPr lang="en-US" sz="1400" dirty="0">
              <a:solidFill>
                <a:srgbClr val="000000"/>
              </a:solidFill>
              <a:latin typeface="+mn-lt"/>
              <a:ea typeface="+mn-ea"/>
            </a:endParaRPr>
          </a:p>
          <a:p>
            <a:pPr eaLnBrk="1" fontAlgn="auto" hangingPunct="1">
              <a:spcBef>
                <a:spcPts val="0"/>
              </a:spcBef>
              <a:spcAft>
                <a:spcPts val="0"/>
              </a:spcAft>
              <a:defRPr/>
            </a:pPr>
            <a:r>
              <a:rPr lang="en-US" sz="1400" dirty="0">
                <a:solidFill>
                  <a:srgbClr val="000000"/>
                </a:solidFill>
                <a:latin typeface="+mn-lt"/>
                <a:ea typeface="+mn-ea"/>
                <a:cs typeface="Times New Roman"/>
              </a:rPr>
              <a:t>2. New recommendation</a:t>
            </a:r>
            <a:endParaRPr lang="en-US" sz="1400" dirty="0">
              <a:solidFill>
                <a:srgbClr val="000000"/>
              </a:solidFill>
              <a:latin typeface="+mn-lt"/>
              <a:ea typeface="+mn-ea"/>
            </a:endParaRPr>
          </a:p>
        </p:txBody>
      </p:sp>
    </p:spTree>
    <p:extLst>
      <p:ext uri="{BB962C8B-B14F-4D97-AF65-F5344CB8AC3E}">
        <p14:creationId xmlns:p14="http://schemas.microsoft.com/office/powerpoint/2010/main" val="655601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Use of Stents in Patients With STEMI</a:t>
            </a:r>
            <a:endParaRPr lang="en-US" sz="3600" smtClean="0">
              <a:ea typeface="ＭＳ Ｐゴシック" panose="020B0600070205080204" pitchFamily="34" charset="-128"/>
              <a:cs typeface="Geneva" pitchFamily="1" charset="0"/>
            </a:endParaRPr>
          </a:p>
        </p:txBody>
      </p:sp>
      <p:sp>
        <p:nvSpPr>
          <p:cNvPr id="25603" name="TextBox 3"/>
          <p:cNvSpPr txBox="1">
            <a:spLocks noChangeArrowheads="1"/>
          </p:cNvSpPr>
          <p:nvPr/>
        </p:nvSpPr>
        <p:spPr bwMode="auto">
          <a:xfrm>
            <a:off x="1981200" y="19812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Placement of a stent (BMS or DES) is useful in primary PCI for patients with STEMI.</a:t>
            </a:r>
          </a:p>
        </p:txBody>
      </p:sp>
      <p:grpSp>
        <p:nvGrpSpPr>
          <p:cNvPr id="25604" name="Group 2"/>
          <p:cNvGrpSpPr>
            <a:grpSpLocks/>
          </p:cNvGrpSpPr>
          <p:nvPr/>
        </p:nvGrpSpPr>
        <p:grpSpPr bwMode="auto">
          <a:xfrm>
            <a:off x="228600" y="1752600"/>
            <a:ext cx="1216025" cy="942975"/>
            <a:chOff x="1143000" y="1524000"/>
            <a:chExt cx="1216025" cy="942975"/>
          </a:xfrm>
        </p:grpSpPr>
        <p:grpSp>
          <p:nvGrpSpPr>
            <p:cNvPr id="25630" name="Group 95"/>
            <p:cNvGrpSpPr>
              <a:grpSpLocks/>
            </p:cNvGrpSpPr>
            <p:nvPr/>
          </p:nvGrpSpPr>
          <p:grpSpPr bwMode="auto">
            <a:xfrm>
              <a:off x="1143000" y="1524000"/>
              <a:ext cx="1216025" cy="942975"/>
              <a:chOff x="3986" y="942"/>
              <a:chExt cx="766" cy="594"/>
            </a:xfrm>
          </p:grpSpPr>
          <p:sp>
            <p:nvSpPr>
              <p:cNvPr id="2563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3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3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3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3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2563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2563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2563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25631"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
        <p:nvSpPr>
          <p:cNvPr id="25605" name="TextBox 2"/>
          <p:cNvSpPr txBox="1">
            <a:spLocks noChangeArrowheads="1"/>
          </p:cNvSpPr>
          <p:nvPr/>
        </p:nvSpPr>
        <p:spPr bwMode="auto">
          <a:xfrm>
            <a:off x="1981200" y="3048000"/>
            <a:ext cx="693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BMS* should be used in patients with high bleeding risk, inability to comply with 1 year of DAPT, or anticipated invasive or surgical procedures in the next year. </a:t>
            </a:r>
          </a:p>
        </p:txBody>
      </p:sp>
      <p:grpSp>
        <p:nvGrpSpPr>
          <p:cNvPr id="25606" name="Group 95"/>
          <p:cNvGrpSpPr>
            <a:grpSpLocks/>
          </p:cNvGrpSpPr>
          <p:nvPr/>
        </p:nvGrpSpPr>
        <p:grpSpPr bwMode="auto">
          <a:xfrm>
            <a:off x="228600" y="2895600"/>
            <a:ext cx="1216025" cy="942975"/>
            <a:chOff x="3986" y="942"/>
            <a:chExt cx="766" cy="594"/>
          </a:xfrm>
        </p:grpSpPr>
        <p:sp>
          <p:nvSpPr>
            <p:cNvPr id="2562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2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23" name="Freeform 289"/>
            <p:cNvSpPr>
              <a:spLocks/>
            </p:cNvSpPr>
            <p:nvPr/>
          </p:nvSpPr>
          <p:spPr bwMode="auto">
            <a:xfrm>
              <a:off x="4032" y="1200"/>
              <a:ext cx="111" cy="246"/>
            </a:xfrm>
            <a:custGeom>
              <a:avLst/>
              <a:gdLst>
                <a:gd name="T0" fmla="*/ 2 w 136"/>
                <a:gd name="T1" fmla="*/ 24 h 270"/>
                <a:gd name="T2" fmla="*/ 2 w 136"/>
                <a:gd name="T3" fmla="*/ 29 h 270"/>
                <a:gd name="T4" fmla="*/ 2 w 136"/>
                <a:gd name="T5" fmla="*/ 32 h 270"/>
                <a:gd name="T6" fmla="*/ 2 w 136"/>
                <a:gd name="T7" fmla="*/ 35 h 270"/>
                <a:gd name="T8" fmla="*/ 2 w 136"/>
                <a:gd name="T9" fmla="*/ 35 h 270"/>
                <a:gd name="T10" fmla="*/ 2 w 136"/>
                <a:gd name="T11" fmla="*/ 35 h 270"/>
                <a:gd name="T12" fmla="*/ 2 w 136"/>
                <a:gd name="T13" fmla="*/ 34 h 270"/>
                <a:gd name="T14" fmla="*/ 2 w 136"/>
                <a:gd name="T15" fmla="*/ 32 h 270"/>
                <a:gd name="T16" fmla="*/ 2 w 136"/>
                <a:gd name="T17" fmla="*/ 30 h 270"/>
                <a:gd name="T18" fmla="*/ 2 w 136"/>
                <a:gd name="T19" fmla="*/ 27 h 270"/>
                <a:gd name="T20" fmla="*/ 2 w 136"/>
                <a:gd name="T21" fmla="*/ 24 h 270"/>
                <a:gd name="T22" fmla="*/ 1 w 136"/>
                <a:gd name="T23" fmla="*/ 20 h 270"/>
                <a:gd name="T24" fmla="*/ 0 w 136"/>
                <a:gd name="T25" fmla="*/ 15 h 270"/>
                <a:gd name="T26" fmla="*/ 2 w 136"/>
                <a:gd name="T27" fmla="*/ 10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10 h 270"/>
                <a:gd name="T46" fmla="*/ 2 w 136"/>
                <a:gd name="T47" fmla="*/ 12 h 270"/>
                <a:gd name="T48" fmla="*/ 2 w 136"/>
                <a:gd name="T49" fmla="*/ 11 h 270"/>
                <a:gd name="T50" fmla="*/ 2 w 136"/>
                <a:gd name="T51" fmla="*/ 9 h 270"/>
                <a:gd name="T52" fmla="*/ 2 w 136"/>
                <a:gd name="T53" fmla="*/ 8 h 270"/>
                <a:gd name="T54" fmla="*/ 2 w 136"/>
                <a:gd name="T55" fmla="*/ 8 h 270"/>
                <a:gd name="T56" fmla="*/ 2 w 136"/>
                <a:gd name="T57" fmla="*/ 9 h 270"/>
                <a:gd name="T58" fmla="*/ 2 w 136"/>
                <a:gd name="T59" fmla="*/ 10 h 270"/>
                <a:gd name="T60" fmla="*/ 2 w 136"/>
                <a:gd name="T61" fmla="*/ 12 h 270"/>
                <a:gd name="T62" fmla="*/ 2 w 136"/>
                <a:gd name="T63" fmla="*/ 14 h 270"/>
                <a:gd name="T64" fmla="*/ 2 w 136"/>
                <a:gd name="T65" fmla="*/ 17 h 270"/>
                <a:gd name="T66" fmla="*/ 2 w 136"/>
                <a:gd name="T67" fmla="*/ 22 h 270"/>
                <a:gd name="T68" fmla="*/ 2 w 136"/>
                <a:gd name="T69" fmla="*/ 24 h 270"/>
                <a:gd name="T70" fmla="*/ 2 w 136"/>
                <a:gd name="T71" fmla="*/ 26 h 270"/>
                <a:gd name="T72" fmla="*/ 2 w 136"/>
                <a:gd name="T73" fmla="*/ 26 h 270"/>
                <a:gd name="T74" fmla="*/ 2 w 136"/>
                <a:gd name="T75" fmla="*/ 26 h 270"/>
                <a:gd name="T76" fmla="*/ 2 w 136"/>
                <a:gd name="T77" fmla="*/ 26 h 270"/>
                <a:gd name="T78" fmla="*/ 2 w 136"/>
                <a:gd name="T79" fmla="*/ 26 h 270"/>
                <a:gd name="T80" fmla="*/ 2 w 136"/>
                <a:gd name="T81" fmla="*/ 26 h 270"/>
                <a:gd name="T82" fmla="*/ 2 w 136"/>
                <a:gd name="T83" fmla="*/ 22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2562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2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2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2562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2562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2562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25607" name="TextBox 36"/>
          <p:cNvSpPr txBox="1">
            <a:spLocks noChangeArrowheads="1"/>
          </p:cNvSpPr>
          <p:nvPr/>
        </p:nvSpPr>
        <p:spPr bwMode="auto">
          <a:xfrm>
            <a:off x="1981200" y="4267200"/>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DES </a:t>
            </a:r>
            <a:r>
              <a:rPr lang="en-US" sz="1800">
                <a:solidFill>
                  <a:srgbClr val="FF0000"/>
                </a:solidFill>
              </a:rPr>
              <a:t>should not be used </a:t>
            </a:r>
            <a:r>
              <a:rPr lang="en-US" sz="1800"/>
              <a:t>in primary PCI for patients with STEMI who are unable to tolerate or comply with a prolonged course of DAPT because of the increased risk of stent thrombosis with premature discontinuation of one or both agents.</a:t>
            </a:r>
          </a:p>
        </p:txBody>
      </p:sp>
      <p:grpSp>
        <p:nvGrpSpPr>
          <p:cNvPr id="25608" name="Group 6"/>
          <p:cNvGrpSpPr>
            <a:grpSpLocks/>
          </p:cNvGrpSpPr>
          <p:nvPr/>
        </p:nvGrpSpPr>
        <p:grpSpPr bwMode="auto">
          <a:xfrm>
            <a:off x="228600" y="4114800"/>
            <a:ext cx="1216025" cy="942975"/>
            <a:chOff x="3810000" y="4953000"/>
            <a:chExt cx="1216025" cy="942975"/>
          </a:xfrm>
        </p:grpSpPr>
        <p:grpSp>
          <p:nvGrpSpPr>
            <p:cNvPr id="25611" name="Group 95"/>
            <p:cNvGrpSpPr>
              <a:grpSpLocks/>
            </p:cNvGrpSpPr>
            <p:nvPr/>
          </p:nvGrpSpPr>
          <p:grpSpPr bwMode="auto">
            <a:xfrm>
              <a:off x="3810000" y="4953000"/>
              <a:ext cx="1216025" cy="942975"/>
              <a:chOff x="3986" y="942"/>
              <a:chExt cx="766" cy="594"/>
            </a:xfrm>
          </p:grpSpPr>
          <p:sp>
            <p:nvSpPr>
              <p:cNvPr id="2561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1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1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1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25617"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25618"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25619"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25620"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25612"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25609" name="TextBox 49"/>
          <p:cNvSpPr txBox="1">
            <a:spLocks noChangeArrowheads="1"/>
          </p:cNvSpPr>
          <p:nvPr/>
        </p:nvSpPr>
        <p:spPr bwMode="auto">
          <a:xfrm>
            <a:off x="1981200" y="5486400"/>
            <a:ext cx="693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*Balloon angioplasty without stent placement may be used in selected patients. </a:t>
            </a:r>
          </a:p>
        </p:txBody>
      </p:sp>
      <p:sp>
        <p:nvSpPr>
          <p:cNvPr id="25610" name="TextBox 1"/>
          <p:cNvSpPr txBox="1">
            <a:spLocks noChangeArrowheads="1"/>
          </p:cNvSpPr>
          <p:nvPr/>
        </p:nvSpPr>
        <p:spPr bwMode="auto">
          <a:xfrm>
            <a:off x="573088" y="5057775"/>
            <a:ext cx="796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600"/>
              <a:t>Harm</a:t>
            </a:r>
          </a:p>
        </p:txBody>
      </p:sp>
    </p:spTree>
    <p:extLst>
      <p:ext uri="{BB962C8B-B14F-4D97-AF65-F5344CB8AC3E}">
        <p14:creationId xmlns:p14="http://schemas.microsoft.com/office/powerpoint/2010/main" val="3461889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990600" y="2498725"/>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Adjunctive Antithrombotic Therapy for Primary PCI </a:t>
            </a:r>
          </a:p>
        </p:txBody>
      </p:sp>
      <p:sp>
        <p:nvSpPr>
          <p:cNvPr id="26627"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Reperfusion at a PCI-Capable Hospital</a:t>
            </a:r>
          </a:p>
        </p:txBody>
      </p:sp>
    </p:spTree>
    <p:extLst>
      <p:ext uri="{BB962C8B-B14F-4D97-AF65-F5344CB8AC3E}">
        <p14:creationId xmlns:p14="http://schemas.microsoft.com/office/powerpoint/2010/main" val="2179037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2800" b="1" smtClean="0">
                <a:solidFill>
                  <a:schemeClr val="accent2"/>
                </a:solidFill>
                <a:ea typeface="ＭＳ Ｐゴシック" panose="020B0600070205080204" pitchFamily="34" charset="-128"/>
                <a:cs typeface="Arial Unicode MS" panose="020B0604020202020204" pitchFamily="34" charset="-128"/>
              </a:rPr>
              <a:t>Adjunctive Antithrombotic Therapy to Support Reperfusion With Primary PCI</a:t>
            </a:r>
            <a:endParaRPr lang="en-US" sz="2800" smtClean="0">
              <a:ea typeface="ＭＳ Ｐゴシック" panose="020B0600070205080204" pitchFamily="34" charset="-128"/>
              <a:cs typeface="Geneva" pitchFamily="1" charset="0"/>
            </a:endParaRPr>
          </a:p>
        </p:txBody>
      </p:sp>
      <p:sp>
        <p:nvSpPr>
          <p:cNvPr id="27651" name="TextBox 1"/>
          <p:cNvSpPr txBox="1">
            <a:spLocks noChangeArrowheads="1"/>
          </p:cNvSpPr>
          <p:nvPr/>
        </p:nvSpPr>
        <p:spPr bwMode="auto">
          <a:xfrm>
            <a:off x="609600" y="5181600"/>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200"/>
              <a:t>*The recommended maintenance dose of aspirin to be used with ticagrelor is 81 mg daily.</a:t>
            </a:r>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8458200"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3157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a:bodyPr>
          <a:lstStyle/>
          <a:p>
            <a:r>
              <a:rPr lang="en-US" sz="4400" i="1" dirty="0" smtClean="0"/>
              <a:t> </a:t>
            </a:r>
            <a:r>
              <a:rPr lang="en-US" sz="4400" dirty="0"/>
              <a:t>Universal</a:t>
            </a:r>
            <a:r>
              <a:rPr lang="en-US" dirty="0" smtClean="0"/>
              <a:t> definition </a:t>
            </a:r>
            <a:r>
              <a:rPr lang="en-US" dirty="0" smtClean="0"/>
              <a:t>MI</a:t>
            </a:r>
            <a:endParaRPr lang="en-US" b="0" dirty="0">
              <a:solidFill>
                <a:srgbClr val="FFFF00"/>
              </a:solidFill>
              <a:effectLst/>
            </a:endParaRPr>
          </a:p>
        </p:txBody>
      </p:sp>
      <p:sp>
        <p:nvSpPr>
          <p:cNvPr id="3" name="Content Placeholder 2"/>
          <p:cNvSpPr>
            <a:spLocks noGrp="1"/>
          </p:cNvSpPr>
          <p:nvPr>
            <p:ph idx="1"/>
          </p:nvPr>
        </p:nvSpPr>
        <p:spPr>
          <a:xfrm>
            <a:off x="457200" y="1158240"/>
            <a:ext cx="8382000" cy="5394960"/>
          </a:xfrm>
        </p:spPr>
        <p:txBody>
          <a:bodyPr>
            <a:noAutofit/>
          </a:bodyPr>
          <a:lstStyle/>
          <a:p>
            <a:pPr>
              <a:buClr>
                <a:prstClr val="white">
                  <a:shade val="95000"/>
                </a:prstClr>
              </a:buClr>
              <a:buNone/>
            </a:pPr>
            <a:r>
              <a:rPr lang="en-US" sz="1200" i="1" dirty="0">
                <a:solidFill>
                  <a:schemeClr val="accent3"/>
                </a:solidFill>
              </a:rPr>
              <a:t>Universal definition of myocardial infarction. J Am </a:t>
            </a:r>
            <a:r>
              <a:rPr lang="en-US" sz="1200" i="1" dirty="0" err="1">
                <a:solidFill>
                  <a:schemeClr val="accent3"/>
                </a:solidFill>
              </a:rPr>
              <a:t>Coll</a:t>
            </a:r>
            <a:r>
              <a:rPr lang="en-US" sz="1200" i="1" dirty="0">
                <a:solidFill>
                  <a:schemeClr val="accent3"/>
                </a:solidFill>
              </a:rPr>
              <a:t> </a:t>
            </a:r>
            <a:r>
              <a:rPr lang="en-US" sz="1200" i="1" dirty="0" err="1">
                <a:solidFill>
                  <a:schemeClr val="accent3"/>
                </a:solidFill>
              </a:rPr>
              <a:t>Cardiol</a:t>
            </a:r>
            <a:r>
              <a:rPr lang="en-US" sz="1200" i="1" dirty="0">
                <a:solidFill>
                  <a:schemeClr val="accent3"/>
                </a:solidFill>
              </a:rPr>
              <a:t> 60:1581, 2012.</a:t>
            </a:r>
            <a:endParaRPr lang="en-US" sz="1200" i="1" dirty="0" smtClean="0">
              <a:solidFill>
                <a:schemeClr val="accent3"/>
              </a:solidFill>
              <a:latin typeface="Calibri" pitchFamily="34" charset="0"/>
              <a:cs typeface="Arial" pitchFamily="34" charset="0"/>
            </a:endParaRPr>
          </a:p>
          <a:p>
            <a:pPr lvl="0">
              <a:buClr>
                <a:prstClr val="white">
                  <a:shade val="95000"/>
                </a:prstClr>
              </a:buClr>
            </a:pPr>
            <a:r>
              <a:rPr lang="en-US" sz="1800" dirty="0" smtClean="0">
                <a:solidFill>
                  <a:prstClr val="white"/>
                </a:solidFill>
                <a:latin typeface="+mn-lt"/>
                <a:cs typeface="Arial" pitchFamily="34" charset="0"/>
              </a:rPr>
              <a:t>Criteria for Acute, Evolving, or Recent MI</a:t>
            </a:r>
          </a:p>
          <a:p>
            <a:pPr lvl="1">
              <a:buFont typeface="Wingdings" pitchFamily="2" charset="2"/>
              <a:buChar char="v"/>
            </a:pPr>
            <a:r>
              <a:rPr lang="en-US" dirty="0" smtClean="0">
                <a:latin typeface="+mn-lt"/>
              </a:rPr>
              <a:t>Either of the following criteria satisfies</a:t>
            </a:r>
          </a:p>
          <a:p>
            <a:pPr marL="651510" indent="-514350">
              <a:buFont typeface="+mj-lt"/>
              <a:buAutoNum type="arabicPeriod"/>
            </a:pPr>
            <a:endParaRPr lang="en-US" sz="1800" dirty="0" smtClean="0">
              <a:latin typeface="+mn-lt"/>
            </a:endParaRPr>
          </a:p>
          <a:p>
            <a:pPr marL="651510" indent="-514350">
              <a:buFont typeface="+mj-lt"/>
              <a:buAutoNum type="arabicPeriod"/>
            </a:pPr>
            <a:r>
              <a:rPr lang="en-US" sz="1800" dirty="0" smtClean="0">
                <a:latin typeface="+mn-lt"/>
              </a:rPr>
              <a:t>Typical rise &amp;/or fall of biochemical markers of  myocardial necrosis</a:t>
            </a:r>
            <a:r>
              <a:rPr lang="en-US" sz="1800" baseline="30000" dirty="0" smtClean="0">
                <a:latin typeface="+mn-lt"/>
              </a:rPr>
              <a:t> </a:t>
            </a:r>
            <a:r>
              <a:rPr lang="en-US" sz="1800" dirty="0" smtClean="0">
                <a:latin typeface="+mn-lt"/>
              </a:rPr>
              <a:t>with at least one of the   following:</a:t>
            </a:r>
          </a:p>
          <a:p>
            <a:pPr marL="1236726" lvl="2" indent="-514350">
              <a:buFont typeface="+mj-lt"/>
              <a:buAutoNum type="alphaLcParenR"/>
            </a:pPr>
            <a:r>
              <a:rPr lang="en-US" sz="1800" dirty="0" smtClean="0">
                <a:latin typeface="+mn-lt"/>
              </a:rPr>
              <a:t>Ischemic symptoms</a:t>
            </a:r>
          </a:p>
          <a:p>
            <a:pPr marL="1236726" lvl="2" indent="-514350">
              <a:buFont typeface="+mj-lt"/>
              <a:buAutoNum type="alphaLcParenR"/>
            </a:pPr>
            <a:r>
              <a:rPr lang="en-US" sz="1800" baseline="30000" dirty="0" smtClean="0">
                <a:latin typeface="+mn-lt"/>
              </a:rPr>
              <a:t> </a:t>
            </a:r>
            <a:r>
              <a:rPr lang="en-US" sz="1800" dirty="0" smtClean="0">
                <a:latin typeface="+mn-lt"/>
              </a:rPr>
              <a:t>ECG changes indicative of new ischemia (new ST elevation or</a:t>
            </a:r>
            <a:r>
              <a:rPr lang="en-US" sz="1800" baseline="30000" dirty="0" smtClean="0">
                <a:latin typeface="+mn-lt"/>
              </a:rPr>
              <a:t> </a:t>
            </a:r>
            <a:r>
              <a:rPr lang="en-US" sz="1800" dirty="0" smtClean="0">
                <a:latin typeface="+mn-lt"/>
              </a:rPr>
              <a:t>new/presumed to be new LBBB)</a:t>
            </a:r>
          </a:p>
          <a:p>
            <a:pPr marL="1236726" lvl="2" indent="-514350">
              <a:buFont typeface="+mj-lt"/>
              <a:buAutoNum type="alphaLcParenR"/>
            </a:pPr>
            <a:r>
              <a:rPr lang="en-US" sz="1800" dirty="0" smtClean="0">
                <a:latin typeface="+mn-lt"/>
              </a:rPr>
              <a:t>Development of</a:t>
            </a:r>
            <a:r>
              <a:rPr lang="en-US" sz="1800" baseline="30000" dirty="0" smtClean="0">
                <a:latin typeface="+mn-lt"/>
              </a:rPr>
              <a:t> </a:t>
            </a:r>
            <a:r>
              <a:rPr lang="en-US" sz="1800" dirty="0" smtClean="0">
                <a:latin typeface="+mn-lt"/>
              </a:rPr>
              <a:t>pathological Q waves in the ECG</a:t>
            </a:r>
          </a:p>
          <a:p>
            <a:pPr marL="1236726" lvl="2" indent="-514350">
              <a:buFont typeface="+mj-lt"/>
              <a:buAutoNum type="alphaLcParenR"/>
            </a:pPr>
            <a:r>
              <a:rPr lang="en-US" sz="1800" dirty="0" smtClean="0">
                <a:latin typeface="+mn-lt"/>
              </a:rPr>
              <a:t>Imaging e/o new loss of viable myocardium or new RWMA</a:t>
            </a:r>
          </a:p>
          <a:p>
            <a:pPr marL="651510" lvl="0" indent="-514350">
              <a:buClr>
                <a:prstClr val="white">
                  <a:shade val="95000"/>
                </a:prstClr>
              </a:buClr>
              <a:buFont typeface="+mj-lt"/>
              <a:buAutoNum type="arabicPeriod"/>
            </a:pPr>
            <a:r>
              <a:rPr lang="en-US" sz="1800" dirty="0" smtClean="0">
                <a:solidFill>
                  <a:prstClr val="white"/>
                </a:solidFill>
                <a:latin typeface="+mn-lt"/>
              </a:rPr>
              <a:t>Pathologic findings of an acute </a:t>
            </a:r>
            <a:r>
              <a:rPr lang="en-US" sz="1800" dirty="0" smtClean="0">
                <a:solidFill>
                  <a:prstClr val="white"/>
                </a:solidFill>
                <a:latin typeface="+mn-lt"/>
              </a:rPr>
              <a:t>MI -</a:t>
            </a:r>
            <a:r>
              <a:rPr lang="en-US" sz="1800" dirty="0" smtClean="0"/>
              <a:t>Identification </a:t>
            </a:r>
            <a:r>
              <a:rPr lang="en-US" sz="1800" dirty="0"/>
              <a:t>of an intracoronary thrombus by angiography or autopsy</a:t>
            </a:r>
            <a:endParaRPr lang="en-US" sz="1800" dirty="0" smtClean="0">
              <a:solidFill>
                <a:prstClr val="white"/>
              </a:solidFill>
              <a:latin typeface="+mn-lt"/>
            </a:endParaRPr>
          </a:p>
          <a:p>
            <a:pPr marL="971550" lvl="1" indent="-514350">
              <a:buNone/>
            </a:pPr>
            <a:endParaRPr lang="en-US" sz="2000" dirty="0" smtClean="0">
              <a:latin typeface="Calibri" pitchFamily="34" charset="0"/>
            </a:endParaRPr>
          </a:p>
        </p:txBody>
      </p:sp>
    </p:spTree>
    <p:extLst>
      <p:ext uri="{BB962C8B-B14F-4D97-AF65-F5344CB8AC3E}">
        <p14:creationId xmlns:p14="http://schemas.microsoft.com/office/powerpoint/2010/main" val="156858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800" b="1" smtClean="0">
                <a:solidFill>
                  <a:schemeClr val="accent2"/>
                </a:solidFill>
                <a:ea typeface="ＭＳ Ｐゴシック" panose="020B0600070205080204" pitchFamily="34" charset="-128"/>
                <a:cs typeface="Arial Unicode MS" panose="020B0604020202020204" pitchFamily="34" charset="-128"/>
              </a:rPr>
              <a:t>Adjunctive Antithrombotic Therapy to Support Reperfusion With Primary PCI (cont.)</a:t>
            </a:r>
            <a:endParaRPr lang="en-US" sz="2800" smtClean="0">
              <a:ea typeface="ＭＳ Ｐゴシック" panose="020B0600070205080204" pitchFamily="34" charset="-128"/>
              <a:cs typeface="Geneva" pitchFamily="1" charset="0"/>
            </a:endParaRPr>
          </a:p>
        </p:txBody>
      </p:sp>
      <p:sp>
        <p:nvSpPr>
          <p:cNvPr id="29699" name="TextBox 1"/>
          <p:cNvSpPr txBox="1">
            <a:spLocks noChangeArrowheads="1"/>
          </p:cNvSpPr>
          <p:nvPr/>
        </p:nvSpPr>
        <p:spPr bwMode="auto">
          <a:xfrm>
            <a:off x="188913" y="5492750"/>
            <a:ext cx="86502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200" dirty="0"/>
              <a:t>*The recommended maintenance dose of aspirin to be used with </a:t>
            </a:r>
            <a:r>
              <a:rPr lang="en-US" sz="1200" dirty="0" err="1"/>
              <a:t>ticagrelor</a:t>
            </a:r>
            <a:r>
              <a:rPr lang="en-US" sz="1200" dirty="0"/>
              <a:t> is 81 mg daily.</a:t>
            </a:r>
          </a:p>
          <a:p>
            <a:pPr eaLnBrk="1" hangingPunct="1">
              <a:spcBef>
                <a:spcPct val="0"/>
              </a:spcBef>
              <a:buFontTx/>
              <a:buNone/>
            </a:pPr>
            <a:r>
              <a:rPr lang="en-US" sz="1200" dirty="0"/>
              <a:t>†Balloon angioplasty without stent placement may be used in selected patients. It might be reasonable to provide P2Y</a:t>
            </a:r>
            <a:r>
              <a:rPr lang="en-US" sz="1200" baseline="-25000" dirty="0"/>
              <a:t>12</a:t>
            </a:r>
            <a:r>
              <a:rPr lang="en-US" sz="1200" dirty="0"/>
              <a:t> inhibitor therapy to patients with STEMI undergoing balloon angioplasty alone according to the recommendations listed for BMS. (</a:t>
            </a:r>
            <a:r>
              <a:rPr lang="en-US" sz="1200" i="1" dirty="0"/>
              <a:t>LOE: C</a:t>
            </a:r>
            <a:r>
              <a:rPr lang="en-US" sz="1200" dirty="0"/>
              <a:t>).</a:t>
            </a:r>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13" y="2074863"/>
            <a:ext cx="8447087"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1365250"/>
            <a:ext cx="845820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 y="1751013"/>
            <a:ext cx="1295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7959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2800" b="1" dirty="0" smtClean="0">
                <a:solidFill>
                  <a:schemeClr val="accent2"/>
                </a:solidFill>
                <a:ea typeface="ＭＳ Ｐゴシック" panose="020B0600070205080204" pitchFamily="34" charset="-128"/>
                <a:cs typeface="Arial Unicode MS" panose="020B0604020202020204" pitchFamily="34" charset="-128"/>
              </a:rPr>
              <a:t>Adjunctive Antithrombotic Therapy to Support Reperfusion With Primary PCI (cont.)</a:t>
            </a:r>
            <a:endParaRPr lang="en-US" sz="2800" dirty="0" smtClean="0">
              <a:ea typeface="ＭＳ Ｐゴシック" panose="020B0600070205080204" pitchFamily="34" charset="-128"/>
              <a:cs typeface="Geneva" pitchFamily="1" charset="0"/>
            </a:endParaRP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2389188"/>
            <a:ext cx="8458200"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2762250"/>
            <a:ext cx="8443912"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226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2800" b="1" smtClean="0">
                <a:solidFill>
                  <a:schemeClr val="accent2"/>
                </a:solidFill>
                <a:ea typeface="ＭＳ Ｐゴシック" panose="020B0600070205080204" pitchFamily="34" charset="-128"/>
                <a:cs typeface="Arial Unicode MS" panose="020B0604020202020204" pitchFamily="34" charset="-128"/>
              </a:rPr>
              <a:t>Adjunctive Antithrombotic Therapy to Support Reperfusion With Primary PCI (cont.)</a:t>
            </a:r>
            <a:endParaRPr lang="en-US" sz="2800" smtClean="0">
              <a:ea typeface="ＭＳ Ｐゴシック" panose="020B0600070205080204" pitchFamily="34" charset="-128"/>
              <a:cs typeface="Geneva" pitchFamily="1" charset="0"/>
            </a:endParaRPr>
          </a:p>
        </p:txBody>
      </p:sp>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989138"/>
            <a:ext cx="8458200"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65387"/>
            <a:ext cx="8331200"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Box 1"/>
          <p:cNvSpPr txBox="1">
            <a:spLocks noChangeArrowheads="1"/>
          </p:cNvSpPr>
          <p:nvPr/>
        </p:nvSpPr>
        <p:spPr bwMode="auto">
          <a:xfrm>
            <a:off x="381000" y="5145087"/>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200" dirty="0"/>
              <a:t>‡The recommended ACT with planned GP </a:t>
            </a:r>
            <a:r>
              <a:rPr lang="en-US" sz="1200" dirty="0" err="1"/>
              <a:t>IIb</a:t>
            </a:r>
            <a:r>
              <a:rPr lang="en-US" sz="1200" dirty="0"/>
              <a:t>/</a:t>
            </a:r>
            <a:r>
              <a:rPr lang="en-US" sz="1200" dirty="0" err="1"/>
              <a:t>IIIa</a:t>
            </a:r>
            <a:r>
              <a:rPr lang="en-US" sz="1200" dirty="0"/>
              <a:t> receptor antagonist treatment is 200 to 250 s.</a:t>
            </a:r>
          </a:p>
          <a:p>
            <a:pPr eaLnBrk="1" hangingPunct="1">
              <a:spcBef>
                <a:spcPct val="0"/>
              </a:spcBef>
              <a:buFontTx/>
              <a:buNone/>
            </a:pPr>
            <a:r>
              <a:rPr lang="en-US" sz="1200" dirty="0"/>
              <a:t>§The recommended ACT with no planned GP </a:t>
            </a:r>
            <a:r>
              <a:rPr lang="en-US" sz="1200" dirty="0" err="1"/>
              <a:t>IIb</a:t>
            </a:r>
            <a:r>
              <a:rPr lang="en-US" sz="1200" dirty="0"/>
              <a:t>/</a:t>
            </a:r>
            <a:r>
              <a:rPr lang="en-US" sz="1200" dirty="0" err="1"/>
              <a:t>IIIa</a:t>
            </a:r>
            <a:r>
              <a:rPr lang="en-US" sz="1200" dirty="0"/>
              <a:t> receptor antagonist treatment is 250 to 300 s (</a:t>
            </a:r>
            <a:r>
              <a:rPr lang="en-US" sz="1200" dirty="0" err="1"/>
              <a:t>HemoTec</a:t>
            </a:r>
            <a:r>
              <a:rPr lang="en-US" sz="1200" dirty="0"/>
              <a:t> device) or 300 to 350 s (</a:t>
            </a:r>
            <a:r>
              <a:rPr lang="en-US" sz="1200" dirty="0" err="1"/>
              <a:t>Hemochron</a:t>
            </a:r>
            <a:r>
              <a:rPr lang="en-US" sz="1200" dirty="0"/>
              <a:t> device).</a:t>
            </a:r>
          </a:p>
        </p:txBody>
      </p:sp>
    </p:spTree>
    <p:extLst>
      <p:ext uri="{BB962C8B-B14F-4D97-AF65-F5344CB8AC3E}">
        <p14:creationId xmlns:p14="http://schemas.microsoft.com/office/powerpoint/2010/main" val="1545500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title"/>
          </p:nvPr>
        </p:nvSpPr>
        <p:spPr>
          <a:xfrm>
            <a:off x="381000" y="152400"/>
            <a:ext cx="8382000" cy="609600"/>
          </a:xfrm>
        </p:spPr>
        <p:txBody>
          <a:bodyPr/>
          <a:lstStyle/>
          <a:p>
            <a:r>
              <a:rPr lang="en-US" altLang="en-US" sz="2400" b="1" dirty="0" smtClean="0">
                <a:solidFill>
                  <a:schemeClr val="accent2"/>
                </a:solidFill>
                <a:ea typeface="ＭＳ Ｐゴシック" panose="020B0600070205080204" pitchFamily="34" charset="-128"/>
                <a:cs typeface="Geneva" pitchFamily="1" charset="0"/>
              </a:rPr>
              <a:t>Duration of DAPT in Patients With ACS Treated With PCI 2016</a:t>
            </a:r>
          </a:p>
        </p:txBody>
      </p:sp>
      <p:graphicFrame>
        <p:nvGraphicFramePr>
          <p:cNvPr id="4" name="Table 3"/>
          <p:cNvGraphicFramePr>
            <a:graphicFrameLocks noGrp="1"/>
          </p:cNvGraphicFramePr>
          <p:nvPr/>
        </p:nvGraphicFramePr>
        <p:xfrm>
          <a:off x="457200" y="903288"/>
          <a:ext cx="8229600" cy="5486400"/>
        </p:xfrm>
        <a:graphic>
          <a:graphicData uri="http://schemas.openxmlformats.org/drawingml/2006/table">
            <a:tbl>
              <a:tblPr firstRow="1" firstCol="1" bandRow="1"/>
              <a:tblGrid>
                <a:gridCol w="943620"/>
                <a:gridCol w="928150"/>
                <a:gridCol w="6357830"/>
              </a:tblGrid>
              <a:tr h="304437">
                <a:tc>
                  <a:txBody>
                    <a:bodyPr/>
                    <a:lstStyle/>
                    <a:p>
                      <a:pPr marL="0" marR="0" indent="0" algn="ctr">
                        <a:lnSpc>
                          <a:spcPct val="100000"/>
                        </a:lnSpc>
                        <a:spcBef>
                          <a:spcPts val="0"/>
                        </a:spcBef>
                        <a:spcAft>
                          <a:spcPts val="0"/>
                        </a:spcAft>
                      </a:pPr>
                      <a:r>
                        <a:rPr lang="en-US" sz="2000" b="1" dirty="0">
                          <a:effectLst/>
                          <a:latin typeface="+mn-lt"/>
                          <a:ea typeface="Times New Roman"/>
                        </a:rPr>
                        <a:t>COR</a:t>
                      </a:r>
                      <a:endParaRPr lang="en-US" sz="2000" b="1"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effectLst/>
                          <a:latin typeface="+mn-lt"/>
                          <a:ea typeface="Times New Roman"/>
                        </a:rPr>
                        <a:t>LOE</a:t>
                      </a:r>
                      <a:endParaRPr lang="en-US" sz="2000" b="1"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lgn="ctr">
                        <a:lnSpc>
                          <a:spcPct val="100000"/>
                        </a:lnSpc>
                        <a:spcBef>
                          <a:spcPts val="0"/>
                        </a:spcBef>
                        <a:spcAft>
                          <a:spcPts val="0"/>
                        </a:spcAft>
                      </a:pPr>
                      <a:r>
                        <a:rPr lang="en-US" sz="2000" b="1" dirty="0">
                          <a:effectLst/>
                          <a:latin typeface="+mn-lt"/>
                          <a:ea typeface="Times New Roman"/>
                        </a:rPr>
                        <a:t>Recommendations</a:t>
                      </a:r>
                      <a:endParaRPr lang="en-US" sz="2000" b="1"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4613">
                <a:tc>
                  <a:txBody>
                    <a:bodyPr/>
                    <a:lstStyle/>
                    <a:p>
                      <a:pPr marL="0" marR="0" indent="0" algn="ctr">
                        <a:lnSpc>
                          <a:spcPct val="100000"/>
                        </a:lnSpc>
                        <a:spcBef>
                          <a:spcPts val="0"/>
                        </a:spcBef>
                        <a:spcAft>
                          <a:spcPts val="0"/>
                        </a:spcAft>
                      </a:pPr>
                      <a:r>
                        <a:rPr lang="en-US" sz="2000" b="0" dirty="0">
                          <a:effectLst/>
                          <a:latin typeface="+mn-lt"/>
                          <a:ea typeface="Times New Roman"/>
                        </a:rPr>
                        <a:t>I</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B-R</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nSpc>
                          <a:spcPct val="100000"/>
                        </a:lnSpc>
                        <a:spcBef>
                          <a:spcPts val="0"/>
                        </a:spcBef>
                        <a:spcAft>
                          <a:spcPts val="0"/>
                        </a:spcAft>
                      </a:pPr>
                      <a:r>
                        <a:rPr lang="en-US" sz="2000" b="0" dirty="0">
                          <a:effectLst/>
                          <a:latin typeface="+mn-lt"/>
                          <a:ea typeface="Calibri"/>
                        </a:rPr>
                        <a:t>In patients with ACS treated with DAPT after BMS or DES implantation, P2Y</a:t>
                      </a:r>
                      <a:r>
                        <a:rPr lang="en-US" sz="2000" b="0" baseline="-25000" dirty="0">
                          <a:effectLst/>
                          <a:latin typeface="+mn-lt"/>
                          <a:ea typeface="Calibri"/>
                        </a:rPr>
                        <a:t>12</a:t>
                      </a:r>
                      <a:r>
                        <a:rPr lang="en-US" sz="2000" b="0" dirty="0">
                          <a:effectLst/>
                          <a:latin typeface="+mn-lt"/>
                          <a:ea typeface="Calibri"/>
                        </a:rPr>
                        <a:t> inhibitor therapy (clopidogrel, prasugrel, or ticagrelor) should be given for at least 12 </a:t>
                      </a:r>
                      <a:r>
                        <a:rPr lang="en-US" sz="2000" b="0" dirty="0" smtClean="0">
                          <a:effectLst/>
                          <a:latin typeface="+mn-lt"/>
                          <a:ea typeface="Calibri"/>
                        </a:rPr>
                        <a:t>months.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4525">
                <a:tc>
                  <a:txBody>
                    <a:bodyPr/>
                    <a:lstStyle/>
                    <a:p>
                      <a:pPr marL="0" marR="0" indent="0" algn="ctr">
                        <a:lnSpc>
                          <a:spcPct val="100000"/>
                        </a:lnSpc>
                        <a:spcBef>
                          <a:spcPts val="0"/>
                        </a:spcBef>
                        <a:spcAft>
                          <a:spcPts val="0"/>
                        </a:spcAft>
                      </a:pPr>
                      <a:r>
                        <a:rPr lang="en-US" sz="2000" b="0" dirty="0">
                          <a:effectLst/>
                          <a:latin typeface="+mn-lt"/>
                          <a:ea typeface="Times New Roman"/>
                        </a:rPr>
                        <a:t>I</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B-NR</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nSpc>
                          <a:spcPct val="100000"/>
                        </a:lnSpc>
                        <a:spcBef>
                          <a:spcPts val="0"/>
                        </a:spcBef>
                        <a:spcAft>
                          <a:spcPts val="0"/>
                        </a:spcAft>
                      </a:pPr>
                      <a:r>
                        <a:rPr lang="en-US" sz="2000" b="0" dirty="0">
                          <a:effectLst/>
                          <a:latin typeface="+mn-lt"/>
                          <a:ea typeface="Calibri"/>
                        </a:rPr>
                        <a:t>In patients treated with DAPT, a daily aspirin dose of 81 mg (range, 75</a:t>
                      </a:r>
                      <a:r>
                        <a:rPr lang="en-US" sz="1600" b="0" dirty="0">
                          <a:effectLst/>
                          <a:latin typeface="+mn-lt"/>
                          <a:ea typeface="Calibri"/>
                        </a:rPr>
                        <a:t> mg to </a:t>
                      </a:r>
                      <a:r>
                        <a:rPr lang="en-US" sz="2000" b="0" dirty="0">
                          <a:effectLst/>
                          <a:latin typeface="+mn-lt"/>
                          <a:ea typeface="Calibri"/>
                        </a:rPr>
                        <a:t>100 mg) is </a:t>
                      </a:r>
                      <a:r>
                        <a:rPr lang="en-US" sz="2000" b="0" dirty="0" smtClean="0">
                          <a:effectLst/>
                          <a:latin typeface="+mn-lt"/>
                          <a:ea typeface="Calibri"/>
                        </a:rPr>
                        <a:t>recommended.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2825">
                <a:tc>
                  <a:txBody>
                    <a:bodyPr/>
                    <a:lstStyle/>
                    <a:p>
                      <a:pPr marL="0" marR="0" indent="0" algn="ctr">
                        <a:lnSpc>
                          <a:spcPct val="100000"/>
                        </a:lnSpc>
                        <a:spcBef>
                          <a:spcPts val="0"/>
                        </a:spcBef>
                        <a:spcAft>
                          <a:spcPts val="0"/>
                        </a:spcAft>
                      </a:pPr>
                      <a:r>
                        <a:rPr lang="en-US" sz="2000" b="0" dirty="0">
                          <a:effectLst/>
                          <a:latin typeface="+mn-lt"/>
                          <a:ea typeface="Times New Roman"/>
                        </a:rPr>
                        <a:t>IIa</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B-R</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nSpc>
                          <a:spcPct val="100000"/>
                        </a:lnSpc>
                        <a:spcBef>
                          <a:spcPts val="0"/>
                        </a:spcBef>
                        <a:spcAft>
                          <a:spcPts val="0"/>
                        </a:spcAft>
                      </a:pPr>
                      <a:r>
                        <a:rPr lang="en-US" sz="2000" b="0" dirty="0">
                          <a:effectLst/>
                          <a:latin typeface="+mn-lt"/>
                          <a:ea typeface="Calibri"/>
                        </a:rPr>
                        <a:t>In patients with ACS treated with DAPT after coronary stent implantation, it is reasonable to use ticagrelor in preference to clopidogrel for maintenance P2Y</a:t>
                      </a:r>
                      <a:r>
                        <a:rPr lang="en-US" sz="2000" b="0" baseline="-25000" dirty="0">
                          <a:effectLst/>
                          <a:latin typeface="+mn-lt"/>
                          <a:ea typeface="Calibri"/>
                        </a:rPr>
                        <a:t>12</a:t>
                      </a:r>
                      <a:r>
                        <a:rPr lang="en-US" sz="2000" b="0" dirty="0">
                          <a:effectLst/>
                          <a:latin typeface="+mn-lt"/>
                          <a:ea typeface="Calibri"/>
                        </a:rPr>
                        <a:t> inhibitor </a:t>
                      </a:r>
                      <a:r>
                        <a:rPr lang="en-US" sz="2000" b="0" dirty="0" smtClean="0">
                          <a:effectLst/>
                          <a:latin typeface="+mn-lt"/>
                          <a:ea typeface="Calibri"/>
                        </a:rPr>
                        <a:t>therapy.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3200">
                <a:tc>
                  <a:txBody>
                    <a:bodyPr/>
                    <a:lstStyle/>
                    <a:p>
                      <a:pPr marL="0" marR="0" indent="0" algn="ctr">
                        <a:lnSpc>
                          <a:spcPct val="100000"/>
                        </a:lnSpc>
                        <a:spcBef>
                          <a:spcPts val="0"/>
                        </a:spcBef>
                        <a:spcAft>
                          <a:spcPts val="0"/>
                        </a:spcAft>
                      </a:pPr>
                      <a:r>
                        <a:rPr lang="en-US" sz="2000" b="0" dirty="0">
                          <a:effectLst/>
                          <a:latin typeface="+mn-lt"/>
                          <a:ea typeface="Times New Roman"/>
                        </a:rPr>
                        <a:t>IIa</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B-R</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nSpc>
                          <a:spcPct val="100000"/>
                        </a:lnSpc>
                        <a:spcBef>
                          <a:spcPts val="0"/>
                        </a:spcBef>
                        <a:spcAft>
                          <a:spcPts val="0"/>
                        </a:spcAft>
                      </a:pPr>
                      <a:r>
                        <a:rPr lang="en-US" sz="2000" b="0" dirty="0">
                          <a:effectLst/>
                          <a:latin typeface="+mn-lt"/>
                          <a:ea typeface="Calibri"/>
                        </a:rPr>
                        <a:t>In patients with ACS treated with DAPT after coronary stent implantation, who are not at high risk for bleeding complications </a:t>
                      </a:r>
                      <a:r>
                        <a:rPr lang="en-US" sz="2000" b="0" dirty="0">
                          <a:effectLst/>
                          <a:latin typeface="+mn-lt"/>
                          <a:ea typeface="Times New Roman"/>
                        </a:rPr>
                        <a:t>and who do not</a:t>
                      </a:r>
                      <a:r>
                        <a:rPr lang="en-US" sz="2000" b="0" dirty="0">
                          <a:effectLst/>
                          <a:latin typeface="+mn-lt"/>
                          <a:ea typeface="Calibri"/>
                        </a:rPr>
                        <a:t> have a history of stroke or TIA, it is reasonable to choose prasugrel over clopidogrel for maintenance P2Y</a:t>
                      </a:r>
                      <a:r>
                        <a:rPr lang="en-US" sz="2000" b="0" baseline="-25000" dirty="0">
                          <a:effectLst/>
                          <a:latin typeface="+mn-lt"/>
                          <a:ea typeface="Calibri"/>
                        </a:rPr>
                        <a:t>12</a:t>
                      </a:r>
                      <a:r>
                        <a:rPr lang="en-US" sz="2000" b="0" dirty="0">
                          <a:effectLst/>
                          <a:latin typeface="+mn-lt"/>
                          <a:ea typeface="Calibri"/>
                        </a:rPr>
                        <a:t> inhibitor </a:t>
                      </a:r>
                      <a:r>
                        <a:rPr lang="en-US" sz="2000" b="0" dirty="0" smtClean="0">
                          <a:effectLst/>
                          <a:latin typeface="+mn-lt"/>
                          <a:ea typeface="Calibri"/>
                        </a:rPr>
                        <a:t>therapy.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2673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3"/>
          <p:cNvSpPr>
            <a:spLocks noGrp="1" noChangeArrowheads="1"/>
          </p:cNvSpPr>
          <p:nvPr>
            <p:ph type="title"/>
          </p:nvPr>
        </p:nvSpPr>
        <p:spPr>
          <a:xfrm>
            <a:off x="381000" y="152400"/>
            <a:ext cx="8382000" cy="609600"/>
          </a:xfrm>
        </p:spPr>
        <p:txBody>
          <a:bodyPr>
            <a:normAutofit fontScale="90000"/>
          </a:bodyPr>
          <a:lstStyle/>
          <a:p>
            <a:r>
              <a:rPr lang="en-US" altLang="en-US" sz="2400" b="1" smtClean="0">
                <a:solidFill>
                  <a:schemeClr val="accent2"/>
                </a:solidFill>
                <a:ea typeface="ＭＳ Ｐゴシック" panose="020B0600070205080204" pitchFamily="34" charset="-128"/>
                <a:cs typeface="Geneva" pitchFamily="1" charset="0"/>
              </a:rPr>
              <a:t>Duration of DAPT in Patients With ACS </a:t>
            </a:r>
            <a:br>
              <a:rPr lang="en-US" altLang="en-US" sz="2400" b="1" smtClean="0">
                <a:solidFill>
                  <a:schemeClr val="accent2"/>
                </a:solidFill>
                <a:ea typeface="ＭＳ Ｐゴシック" panose="020B0600070205080204" pitchFamily="34" charset="-128"/>
                <a:cs typeface="Geneva" pitchFamily="1" charset="0"/>
              </a:rPr>
            </a:br>
            <a:r>
              <a:rPr lang="en-US" altLang="en-US" sz="2400" b="1" smtClean="0">
                <a:solidFill>
                  <a:schemeClr val="accent2"/>
                </a:solidFill>
                <a:ea typeface="ＭＳ Ｐゴシック" panose="020B0600070205080204" pitchFamily="34" charset="-128"/>
                <a:cs typeface="Geneva" pitchFamily="1" charset="0"/>
              </a:rPr>
              <a:t>Treated With PCI </a:t>
            </a:r>
            <a:r>
              <a:rPr lang="en-US" altLang="en-US" sz="1800" b="1" smtClean="0">
                <a:solidFill>
                  <a:schemeClr val="accent2"/>
                </a:solidFill>
                <a:ea typeface="ＭＳ Ｐゴシック" panose="020B0600070205080204" pitchFamily="34" charset="-128"/>
                <a:cs typeface="Geneva" pitchFamily="1" charset="0"/>
              </a:rPr>
              <a:t>(cont’d)</a:t>
            </a:r>
          </a:p>
        </p:txBody>
      </p:sp>
      <p:sp>
        <p:nvSpPr>
          <p:cNvPr id="3" name="Rectangle 2"/>
          <p:cNvSpPr/>
          <p:nvPr/>
        </p:nvSpPr>
        <p:spPr>
          <a:xfrm>
            <a:off x="457200" y="5791200"/>
            <a:ext cx="2108200" cy="369888"/>
          </a:xfrm>
          <a:prstGeom prst="rect">
            <a:avLst/>
          </a:prstGeom>
        </p:spPr>
        <p:txBody>
          <a:bodyPr wrap="none">
            <a:spAutoFit/>
          </a:bodyPr>
          <a:lstStyle/>
          <a:p>
            <a:pPr eaLnBrk="1" hangingPunct="1">
              <a:defRPr/>
            </a:pPr>
            <a:r>
              <a:rPr lang="en-US" sz="1050" dirty="0"/>
              <a:t>SR indicates systematic review</a:t>
            </a:r>
            <a:r>
              <a:rPr lang="en-US" dirty="0"/>
              <a:t>.</a:t>
            </a:r>
          </a:p>
        </p:txBody>
      </p:sp>
      <p:graphicFrame>
        <p:nvGraphicFramePr>
          <p:cNvPr id="5" name="Table 4"/>
          <p:cNvGraphicFramePr>
            <a:graphicFrameLocks noGrp="1"/>
          </p:cNvGraphicFramePr>
          <p:nvPr>
            <p:extLst>
              <p:ext uri="{D42A27DB-BD31-4B8C-83A1-F6EECF244321}">
                <p14:modId xmlns:p14="http://schemas.microsoft.com/office/powerpoint/2010/main" val="1157559921"/>
              </p:ext>
            </p:extLst>
          </p:nvPr>
        </p:nvGraphicFramePr>
        <p:xfrm>
          <a:off x="533400" y="1130300"/>
          <a:ext cx="7924800" cy="5499100"/>
        </p:xfrm>
        <a:graphic>
          <a:graphicData uri="http://schemas.openxmlformats.org/drawingml/2006/table">
            <a:tbl>
              <a:tblPr firstRow="1" firstCol="1" bandRow="1"/>
              <a:tblGrid>
                <a:gridCol w="908671"/>
                <a:gridCol w="893774"/>
                <a:gridCol w="6122355"/>
              </a:tblGrid>
              <a:tr h="304800">
                <a:tc>
                  <a:txBody>
                    <a:bodyPr/>
                    <a:lstStyle/>
                    <a:p>
                      <a:pPr marL="0" marR="0" indent="0" algn="ctr">
                        <a:lnSpc>
                          <a:spcPct val="100000"/>
                        </a:lnSpc>
                        <a:spcBef>
                          <a:spcPts val="0"/>
                        </a:spcBef>
                        <a:spcAft>
                          <a:spcPts val="0"/>
                        </a:spcAft>
                      </a:pPr>
                      <a:r>
                        <a:rPr lang="en-US" sz="2000" b="1" dirty="0" smtClean="0">
                          <a:effectLst/>
                          <a:latin typeface="+mn-lt"/>
                          <a:ea typeface="Calibri"/>
                        </a:rPr>
                        <a:t>COR</a:t>
                      </a:r>
                      <a:endParaRPr lang="en-US" sz="2000" b="1"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lnSpc>
                          <a:spcPct val="100000"/>
                        </a:lnSpc>
                        <a:spcBef>
                          <a:spcPts val="0"/>
                        </a:spcBef>
                        <a:spcAft>
                          <a:spcPts val="0"/>
                        </a:spcAft>
                      </a:pPr>
                      <a:r>
                        <a:rPr lang="en-US" sz="2000" b="1" dirty="0" smtClean="0">
                          <a:effectLst/>
                          <a:latin typeface="+mn-lt"/>
                          <a:ea typeface="Calibri"/>
                        </a:rPr>
                        <a:t>LOE</a:t>
                      </a:r>
                      <a:endParaRPr lang="en-US" sz="2000" b="1"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lnSpc>
                          <a:spcPct val="100000"/>
                        </a:lnSpc>
                        <a:spcBef>
                          <a:spcPts val="0"/>
                        </a:spcBef>
                        <a:spcAft>
                          <a:spcPts val="0"/>
                        </a:spcAft>
                      </a:pPr>
                      <a:r>
                        <a:rPr lang="en-US" sz="2000" b="1" dirty="0" smtClean="0">
                          <a:effectLst/>
                          <a:latin typeface="+mn-lt"/>
                          <a:ea typeface="Calibri"/>
                        </a:rPr>
                        <a:t>Recommendations</a:t>
                      </a:r>
                      <a:endParaRPr lang="en-US" sz="2000" b="1"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750">
                <a:tc>
                  <a:txBody>
                    <a:bodyPr/>
                    <a:lstStyle/>
                    <a:p>
                      <a:pPr marL="0" marR="0" indent="0" algn="ctr">
                        <a:lnSpc>
                          <a:spcPct val="100000"/>
                        </a:lnSpc>
                        <a:spcBef>
                          <a:spcPts val="0"/>
                        </a:spcBef>
                        <a:spcAft>
                          <a:spcPts val="0"/>
                        </a:spcAft>
                      </a:pPr>
                      <a:r>
                        <a:rPr lang="en-US" sz="2000" b="0" dirty="0">
                          <a:effectLst/>
                          <a:latin typeface="+mn-lt"/>
                          <a:ea typeface="Times New Roman"/>
                        </a:rPr>
                        <a:t>IIb</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A </a:t>
                      </a:r>
                      <a:r>
                        <a:rPr lang="en-US" sz="2000" b="0" baseline="30000" dirty="0">
                          <a:effectLst/>
                          <a:latin typeface="+mn-lt"/>
                          <a:ea typeface="Times New Roman"/>
                        </a:rPr>
                        <a:t>SR</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indent="0">
                        <a:lnSpc>
                          <a:spcPct val="100000"/>
                        </a:lnSpc>
                        <a:spcBef>
                          <a:spcPts val="0"/>
                        </a:spcBef>
                        <a:spcAft>
                          <a:spcPts val="0"/>
                        </a:spcAft>
                      </a:pPr>
                      <a:r>
                        <a:rPr lang="en-US" sz="2000" b="0" dirty="0">
                          <a:effectLst/>
                          <a:latin typeface="+mn-lt"/>
                          <a:ea typeface="Calibri"/>
                        </a:rPr>
                        <a:t>In patients with ACS treated with coronary stent implantation who have tolerated DAPT without bleeding complication and who are not at high bleeding risk (e.g., prior bleeding on DAPT, coagulopathy, oral anticoagulant use) continuation of DAPT for longer than 12 months may be </a:t>
                      </a:r>
                      <a:r>
                        <a:rPr lang="en-US" sz="2000" b="0" dirty="0" smtClean="0">
                          <a:effectLst/>
                          <a:latin typeface="+mn-lt"/>
                          <a:ea typeface="Calibri"/>
                        </a:rPr>
                        <a:t>reasonable.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5750">
                <a:tc>
                  <a:txBody>
                    <a:bodyPr/>
                    <a:lstStyle/>
                    <a:p>
                      <a:pPr marL="0" marR="0" indent="0" algn="ctr">
                        <a:lnSpc>
                          <a:spcPct val="100000"/>
                        </a:lnSpc>
                        <a:spcBef>
                          <a:spcPts val="0"/>
                        </a:spcBef>
                        <a:spcAft>
                          <a:spcPts val="0"/>
                        </a:spcAft>
                      </a:pPr>
                      <a:r>
                        <a:rPr lang="en-US" sz="2000" b="0" dirty="0">
                          <a:effectLst/>
                          <a:latin typeface="+mn-lt"/>
                          <a:ea typeface="Times New Roman"/>
                        </a:rPr>
                        <a:t>IIb</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C-LD</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indent="0">
                        <a:lnSpc>
                          <a:spcPct val="100000"/>
                        </a:lnSpc>
                        <a:spcBef>
                          <a:spcPts val="0"/>
                        </a:spcBef>
                        <a:spcAft>
                          <a:spcPts val="0"/>
                        </a:spcAft>
                      </a:pPr>
                      <a:r>
                        <a:rPr lang="en-US" sz="2000" b="0" dirty="0">
                          <a:effectLst/>
                          <a:latin typeface="+mn-lt"/>
                          <a:ea typeface="Calibri"/>
                        </a:rPr>
                        <a:t>In patients with ACS treated with DAPT after DES implantation who develop a high risk of bleeding (e.g., treatment with oral anticoagulant therapy), are at high risk of severe bleeding complication (e.g., major intracranial surgery), or develop significant overt bleeding, discontinuation of P2Y</a:t>
                      </a:r>
                      <a:r>
                        <a:rPr lang="en-US" sz="2000" b="0" baseline="-25000" dirty="0">
                          <a:effectLst/>
                          <a:latin typeface="+mn-lt"/>
                          <a:ea typeface="Calibri"/>
                        </a:rPr>
                        <a:t>12</a:t>
                      </a:r>
                      <a:r>
                        <a:rPr lang="en-US" sz="2000" b="0" dirty="0">
                          <a:effectLst/>
                          <a:latin typeface="+mn-lt"/>
                          <a:ea typeface="Calibri"/>
                        </a:rPr>
                        <a:t> therapy after 6 months may be </a:t>
                      </a:r>
                      <a:r>
                        <a:rPr lang="en-US" sz="2000" b="0" dirty="0" smtClean="0">
                          <a:effectLst/>
                          <a:latin typeface="+mn-lt"/>
                          <a:ea typeface="Calibri"/>
                        </a:rPr>
                        <a:t>reasonable.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300">
                <a:tc>
                  <a:txBody>
                    <a:bodyPr/>
                    <a:lstStyle/>
                    <a:p>
                      <a:pPr marL="0" marR="0" indent="0" algn="ctr">
                        <a:lnSpc>
                          <a:spcPct val="100000"/>
                        </a:lnSpc>
                        <a:spcBef>
                          <a:spcPts val="0"/>
                        </a:spcBef>
                        <a:spcAft>
                          <a:spcPts val="0"/>
                        </a:spcAft>
                      </a:pPr>
                      <a:r>
                        <a:rPr lang="en-US" sz="2000" b="0" dirty="0">
                          <a:effectLst/>
                          <a:latin typeface="+mn-lt"/>
                          <a:ea typeface="Times New Roman"/>
                        </a:rPr>
                        <a:t>III: Harm</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B-R</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nSpc>
                          <a:spcPct val="100000"/>
                        </a:lnSpc>
                        <a:spcBef>
                          <a:spcPts val="0"/>
                        </a:spcBef>
                        <a:spcAft>
                          <a:spcPts val="0"/>
                        </a:spcAft>
                      </a:pPr>
                      <a:r>
                        <a:rPr lang="en-US" sz="2000" b="0" dirty="0">
                          <a:effectLst/>
                          <a:latin typeface="+mn-lt"/>
                          <a:ea typeface="Calibri"/>
                        </a:rPr>
                        <a:t>Prasugrel </a:t>
                      </a:r>
                      <a:r>
                        <a:rPr lang="en-US" sz="2000" b="0" dirty="0">
                          <a:solidFill>
                            <a:srgbClr val="FF0000"/>
                          </a:solidFill>
                          <a:effectLst/>
                          <a:latin typeface="+mn-lt"/>
                          <a:ea typeface="Calibri"/>
                        </a:rPr>
                        <a:t>should not be administered </a:t>
                      </a:r>
                      <a:r>
                        <a:rPr lang="en-US" sz="2000" b="0" dirty="0">
                          <a:effectLst/>
                          <a:latin typeface="+mn-lt"/>
                          <a:ea typeface="Calibri"/>
                        </a:rPr>
                        <a:t>to patients with a prior history of stroke or </a:t>
                      </a:r>
                      <a:r>
                        <a:rPr lang="en-US" sz="2000" b="0" dirty="0" smtClean="0">
                          <a:effectLst/>
                          <a:latin typeface="+mn-lt"/>
                          <a:ea typeface="Calibri"/>
                        </a:rPr>
                        <a:t>TIA.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664714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990600" y="2498725"/>
            <a:ext cx="7239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Fibrinolytic Therapy When There Is an Anticipated Delay to Performing Primary PCI Within 120 Minutes of FMC </a:t>
            </a:r>
          </a:p>
        </p:txBody>
      </p:sp>
      <p:sp>
        <p:nvSpPr>
          <p:cNvPr id="39939" name="Rectangle 3"/>
          <p:cNvSpPr>
            <a:spLocks noChangeArrowheads="1"/>
          </p:cNvSpPr>
          <p:nvPr/>
        </p:nvSpPr>
        <p:spPr bwMode="auto">
          <a:xfrm>
            <a:off x="0" y="381000"/>
            <a:ext cx="9144000" cy="10477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Reperfusion at a Non–PCI-Capable Hospital </a:t>
            </a:r>
          </a:p>
        </p:txBody>
      </p:sp>
    </p:spTree>
    <p:extLst>
      <p:ext uri="{BB962C8B-B14F-4D97-AF65-F5344CB8AC3E}">
        <p14:creationId xmlns:p14="http://schemas.microsoft.com/office/powerpoint/2010/main" val="2375594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84710" y="47270"/>
            <a:ext cx="7055380" cy="1400530"/>
          </a:xfrm>
        </p:spPr>
        <p:txBody>
          <a:bodyPr>
            <a:normAutofit/>
          </a:bodyPr>
          <a:lstStyle/>
          <a:p>
            <a:r>
              <a:rPr lang="en-US" sz="2800" b="1" dirty="0" err="1" smtClean="0">
                <a:solidFill>
                  <a:schemeClr val="accent2"/>
                </a:solidFill>
                <a:ea typeface="ＭＳ Ｐゴシック" panose="020B0600070205080204" pitchFamily="34" charset="-128"/>
                <a:cs typeface="Arial Unicode MS" panose="020B0604020202020204" pitchFamily="34" charset="-128"/>
              </a:rPr>
              <a:t>Fibrinolytic</a:t>
            </a:r>
            <a:r>
              <a:rPr lang="en-US" sz="2800" b="1" dirty="0" smtClean="0">
                <a:solidFill>
                  <a:schemeClr val="accent2"/>
                </a:solidFill>
                <a:ea typeface="ＭＳ Ｐゴシック" panose="020B0600070205080204" pitchFamily="34" charset="-128"/>
                <a:cs typeface="Arial Unicode MS" panose="020B0604020202020204" pitchFamily="34" charset="-128"/>
              </a:rPr>
              <a:t> Therapy When There Is an Anticipated Delay to Performing Primary PCI Within 120 Minutes of FMC</a:t>
            </a:r>
            <a:endParaRPr lang="en-US" sz="2800" dirty="0" smtClean="0">
              <a:ea typeface="ＭＳ Ｐゴシック" panose="020B0600070205080204" pitchFamily="34" charset="-128"/>
              <a:cs typeface="Geneva" pitchFamily="1" charset="0"/>
            </a:endParaRPr>
          </a:p>
        </p:txBody>
      </p:sp>
      <p:sp>
        <p:nvSpPr>
          <p:cNvPr id="40963" name="TextBox 2"/>
          <p:cNvSpPr txBox="1">
            <a:spLocks noChangeArrowheads="1"/>
          </p:cNvSpPr>
          <p:nvPr/>
        </p:nvSpPr>
        <p:spPr bwMode="auto">
          <a:xfrm>
            <a:off x="2057400" y="1751013"/>
            <a:ext cx="67818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In the absence of contraindications, fibrinolytic therapy should be given to patients with STEMI and onset of ischemic symptoms within the previous 12 hours when it is anticipated that primary PCI cannot be performed within 120 minutes of FMC. </a:t>
            </a:r>
          </a:p>
        </p:txBody>
      </p:sp>
      <p:sp>
        <p:nvSpPr>
          <p:cNvPr id="40964" name="TextBox 6"/>
          <p:cNvSpPr txBox="1">
            <a:spLocks noChangeArrowheads="1"/>
          </p:cNvSpPr>
          <p:nvPr/>
        </p:nvSpPr>
        <p:spPr bwMode="auto">
          <a:xfrm>
            <a:off x="2047875" y="3127375"/>
            <a:ext cx="6781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In the absence of contraindications and when PCI is not available, fibrinolytic therapy is reasonable for patients with STEMI if there is clinical and/or ECG evidence of ongoing ischemia within 12 to 24 hours of symptom onset and a large area of myocardium at risk or hemodynamic instability.</a:t>
            </a:r>
          </a:p>
        </p:txBody>
      </p:sp>
      <p:sp>
        <p:nvSpPr>
          <p:cNvPr id="40965" name="TextBox 3"/>
          <p:cNvSpPr txBox="1">
            <a:spLocks noChangeArrowheads="1"/>
          </p:cNvSpPr>
          <p:nvPr/>
        </p:nvSpPr>
        <p:spPr bwMode="auto">
          <a:xfrm>
            <a:off x="2057400" y="4746625"/>
            <a:ext cx="6781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Fibrinolytic therapy </a:t>
            </a:r>
            <a:r>
              <a:rPr lang="en-US" sz="1800">
                <a:solidFill>
                  <a:srgbClr val="FF0000"/>
                </a:solidFill>
              </a:rPr>
              <a:t>should not be administered </a:t>
            </a:r>
            <a:r>
              <a:rPr lang="en-US" sz="1800"/>
              <a:t>to patients with ST depression except when a true posterior (inferobasal) MI is suspected or when associated with ST elevation in lead aVR. </a:t>
            </a:r>
          </a:p>
        </p:txBody>
      </p:sp>
      <p:grpSp>
        <p:nvGrpSpPr>
          <p:cNvPr id="40966" name="Group 2"/>
          <p:cNvGrpSpPr>
            <a:grpSpLocks/>
          </p:cNvGrpSpPr>
          <p:nvPr/>
        </p:nvGrpSpPr>
        <p:grpSpPr bwMode="auto">
          <a:xfrm>
            <a:off x="239713" y="1546225"/>
            <a:ext cx="1216025" cy="942975"/>
            <a:chOff x="1143000" y="1524000"/>
            <a:chExt cx="1216025" cy="942975"/>
          </a:xfrm>
        </p:grpSpPr>
        <p:grpSp>
          <p:nvGrpSpPr>
            <p:cNvPr id="40990" name="Group 95"/>
            <p:cNvGrpSpPr>
              <a:grpSpLocks/>
            </p:cNvGrpSpPr>
            <p:nvPr/>
          </p:nvGrpSpPr>
          <p:grpSpPr bwMode="auto">
            <a:xfrm>
              <a:off x="1143000" y="1524000"/>
              <a:ext cx="1216025" cy="942975"/>
              <a:chOff x="3986" y="942"/>
              <a:chExt cx="766" cy="594"/>
            </a:xfrm>
          </p:grpSpPr>
          <p:sp>
            <p:nvSpPr>
              <p:cNvPr id="4099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9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9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9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9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4099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4099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4099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40991"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grpSp>
        <p:nvGrpSpPr>
          <p:cNvPr id="40967" name="Group 9"/>
          <p:cNvGrpSpPr>
            <a:grpSpLocks/>
          </p:cNvGrpSpPr>
          <p:nvPr/>
        </p:nvGrpSpPr>
        <p:grpSpPr bwMode="auto">
          <a:xfrm>
            <a:off x="238125" y="2922588"/>
            <a:ext cx="1216025" cy="942975"/>
            <a:chOff x="6705600" y="2667000"/>
            <a:chExt cx="1216025" cy="942975"/>
          </a:xfrm>
        </p:grpSpPr>
        <p:grpSp>
          <p:nvGrpSpPr>
            <p:cNvPr id="40980" name="Group 95"/>
            <p:cNvGrpSpPr>
              <a:grpSpLocks/>
            </p:cNvGrpSpPr>
            <p:nvPr/>
          </p:nvGrpSpPr>
          <p:grpSpPr bwMode="auto">
            <a:xfrm>
              <a:off x="6705600" y="2667000"/>
              <a:ext cx="1216025" cy="942975"/>
              <a:chOff x="3986" y="942"/>
              <a:chExt cx="766" cy="594"/>
            </a:xfrm>
          </p:grpSpPr>
          <p:sp>
            <p:nvSpPr>
              <p:cNvPr id="4098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8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8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8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8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4098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4098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4098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40981" name="Freeform 289"/>
            <p:cNvSpPr>
              <a:spLocks/>
            </p:cNvSpPr>
            <p:nvPr/>
          </p:nvSpPr>
          <p:spPr bwMode="auto">
            <a:xfrm>
              <a:off x="7086600" y="3048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grpSp>
        <p:nvGrpSpPr>
          <p:cNvPr id="40968" name="Group 6"/>
          <p:cNvGrpSpPr>
            <a:grpSpLocks/>
          </p:cNvGrpSpPr>
          <p:nvPr/>
        </p:nvGrpSpPr>
        <p:grpSpPr bwMode="auto">
          <a:xfrm>
            <a:off x="255588" y="4583113"/>
            <a:ext cx="1216025" cy="942975"/>
            <a:chOff x="3810000" y="4953000"/>
            <a:chExt cx="1216025" cy="942975"/>
          </a:xfrm>
        </p:grpSpPr>
        <p:grpSp>
          <p:nvGrpSpPr>
            <p:cNvPr id="40970" name="Group 95"/>
            <p:cNvGrpSpPr>
              <a:grpSpLocks/>
            </p:cNvGrpSpPr>
            <p:nvPr/>
          </p:nvGrpSpPr>
          <p:grpSpPr bwMode="auto">
            <a:xfrm>
              <a:off x="3810000" y="4953000"/>
              <a:ext cx="1216025" cy="942975"/>
              <a:chOff x="3986" y="942"/>
              <a:chExt cx="766" cy="594"/>
            </a:xfrm>
          </p:grpSpPr>
          <p:sp>
            <p:nvSpPr>
              <p:cNvPr id="4097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7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7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7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097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4097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4097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4097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40971"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40969" name="TextBox 81"/>
          <p:cNvSpPr txBox="1">
            <a:spLocks noChangeArrowheads="1"/>
          </p:cNvSpPr>
          <p:nvPr/>
        </p:nvSpPr>
        <p:spPr bwMode="auto">
          <a:xfrm>
            <a:off x="544513" y="5499100"/>
            <a:ext cx="6826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600"/>
              <a:t>Harm</a:t>
            </a:r>
          </a:p>
        </p:txBody>
      </p:sp>
    </p:spTree>
    <p:extLst>
      <p:ext uri="{BB962C8B-B14F-4D97-AF65-F5344CB8AC3E}">
        <p14:creationId xmlns:p14="http://schemas.microsoft.com/office/powerpoint/2010/main" val="444741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z="2400" b="1" smtClean="0">
                <a:solidFill>
                  <a:schemeClr val="accent2"/>
                </a:solidFill>
                <a:ea typeface="ＭＳ Ｐゴシック" panose="020B0600070205080204" pitchFamily="34" charset="-128"/>
                <a:cs typeface="Arial Unicode MS" panose="020B0604020202020204" pitchFamily="34" charset="-128"/>
              </a:rPr>
              <a:t>Indications for Fibrinolytic Therapy When There Is a &gt;120-Minute Delay From FMC to Primary PCI</a:t>
            </a:r>
            <a:endParaRPr lang="en-US" sz="2400" smtClean="0">
              <a:ea typeface="ＭＳ Ｐゴシック" panose="020B0600070205080204" pitchFamily="34" charset="-128"/>
              <a:cs typeface="Geneva" pitchFamily="1" charset="0"/>
            </a:endParaRP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609600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204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n-US" sz="2800" dirty="0" smtClean="0"/>
              <a:t>Importance of time to reperfusion in patients undergoing fibrinolysis </a:t>
            </a:r>
            <a:br>
              <a:rPr lang="en-US" sz="2800" dirty="0" smtClean="0"/>
            </a:br>
            <a:r>
              <a:rPr lang="en-US" sz="1800" dirty="0" smtClean="0">
                <a:solidFill>
                  <a:srgbClr val="FFFF00"/>
                </a:solidFill>
                <a:effectLst/>
              </a:rPr>
              <a:t>(National Cardiovascular Data Registry )</a:t>
            </a:r>
            <a:endParaRPr lang="en-US" sz="2800" dirty="0">
              <a:solidFill>
                <a:srgbClr val="FFFF00"/>
              </a:solidFill>
              <a:effectLst/>
            </a:endParaRPr>
          </a:p>
        </p:txBody>
      </p:sp>
      <p:pic>
        <p:nvPicPr>
          <p:cNvPr id="171010" name="Picture 2"/>
          <p:cNvPicPr>
            <a:picLocks noGrp="1" noChangeAspect="1" noChangeArrowheads="1"/>
          </p:cNvPicPr>
          <p:nvPr>
            <p:ph idx="1"/>
          </p:nvPr>
        </p:nvPicPr>
        <p:blipFill>
          <a:blip r:embed="rId2"/>
          <a:srcRect l="35524" t="34403" r="41944" b="42403"/>
          <a:stretch>
            <a:fillRect/>
          </a:stretch>
        </p:blipFill>
        <p:spPr bwMode="auto">
          <a:xfrm>
            <a:off x="1523999" y="1371600"/>
            <a:ext cx="6662057" cy="5486400"/>
          </a:xfrm>
          <a:prstGeom prst="rect">
            <a:avLst/>
          </a:prstGeom>
          <a:noFill/>
          <a:ln w="9525">
            <a:noFill/>
            <a:miter lim="800000"/>
            <a:headEnd/>
            <a:tailEnd/>
          </a:ln>
          <a:effectLst/>
        </p:spPr>
      </p:pic>
    </p:spTree>
    <p:extLst>
      <p:ext uri="{BB962C8B-B14F-4D97-AF65-F5344CB8AC3E}">
        <p14:creationId xmlns:p14="http://schemas.microsoft.com/office/powerpoint/2010/main" val="327484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Autofit/>
          </a:bodyPr>
          <a:lstStyle/>
          <a:p>
            <a:r>
              <a:rPr lang="en-US" sz="4000" dirty="0" smtClean="0"/>
              <a:t>Data from 22 trials of </a:t>
            </a:r>
            <a:r>
              <a:rPr lang="en-US" sz="4000" dirty="0" err="1" smtClean="0"/>
              <a:t>fibrinolytic</a:t>
            </a:r>
            <a:r>
              <a:rPr lang="en-US" sz="4000" dirty="0" smtClean="0"/>
              <a:t> therapy</a:t>
            </a:r>
            <a:br>
              <a:rPr lang="en-US" sz="4000" dirty="0" smtClean="0"/>
            </a:br>
            <a:r>
              <a:rPr lang="en-US" sz="1400" dirty="0" smtClean="0">
                <a:solidFill>
                  <a:srgbClr val="FFFF00"/>
                </a:solidFill>
                <a:effectLst/>
              </a:rPr>
              <a:t>(</a:t>
            </a:r>
            <a:r>
              <a:rPr lang="en-US" sz="1400" dirty="0" err="1" smtClean="0">
                <a:solidFill>
                  <a:srgbClr val="FFFF00"/>
                </a:solidFill>
                <a:effectLst/>
                <a:cs typeface="Calibri" pitchFamily="34" charset="0"/>
              </a:rPr>
              <a:t>Boersma</a:t>
            </a:r>
            <a:r>
              <a:rPr lang="en-US" sz="1400" dirty="0" smtClean="0">
                <a:solidFill>
                  <a:srgbClr val="FFFF00"/>
                </a:solidFill>
                <a:effectLst/>
                <a:cs typeface="Calibri" pitchFamily="34" charset="0"/>
              </a:rPr>
              <a:t> E, et al: Early thrombolytic treatment in acute myocardial infarction: Reappraisal of the golden hour. Lancet 348:771, </a:t>
            </a:r>
            <a:r>
              <a:rPr lang="en-US" sz="1400" dirty="0" smtClean="0">
                <a:solidFill>
                  <a:srgbClr val="FFFF00"/>
                </a:solidFill>
                <a:effectLst/>
              </a:rPr>
              <a:t>1996)</a:t>
            </a:r>
            <a:endParaRPr lang="en-US" sz="1400" dirty="0">
              <a:solidFill>
                <a:srgbClr val="FFFF00"/>
              </a:solidFill>
              <a:effectLst/>
            </a:endParaRPr>
          </a:p>
        </p:txBody>
      </p:sp>
      <p:pic>
        <p:nvPicPr>
          <p:cNvPr id="179201" name="Picture 1"/>
          <p:cNvPicPr>
            <a:picLocks noGrp="1" noChangeAspect="1" noChangeArrowheads="1"/>
          </p:cNvPicPr>
          <p:nvPr>
            <p:ph idx="1"/>
          </p:nvPr>
        </p:nvPicPr>
        <p:blipFill>
          <a:blip r:embed="rId2"/>
          <a:srcRect l="34259" t="52453" r="37300" b="13355"/>
          <a:stretch>
            <a:fillRect/>
          </a:stretch>
        </p:blipFill>
        <p:spPr bwMode="auto">
          <a:xfrm>
            <a:off x="838200" y="1758950"/>
            <a:ext cx="7543800" cy="5099050"/>
          </a:xfrm>
          <a:prstGeom prst="rect">
            <a:avLst/>
          </a:prstGeom>
          <a:noFill/>
          <a:ln w="9525">
            <a:noFill/>
            <a:miter lim="800000"/>
            <a:headEnd/>
            <a:tailEnd/>
          </a:ln>
          <a:effectLst/>
        </p:spPr>
      </p:pic>
    </p:spTree>
    <p:extLst>
      <p:ext uri="{BB962C8B-B14F-4D97-AF65-F5344CB8AC3E}">
        <p14:creationId xmlns:p14="http://schemas.microsoft.com/office/powerpoint/2010/main" val="30195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762000"/>
          </a:xfrm>
        </p:spPr>
        <p:txBody>
          <a:bodyPr>
            <a:normAutofit/>
          </a:bodyPr>
          <a:lstStyle/>
          <a:p>
            <a:r>
              <a:rPr lang="en-US" sz="4400" dirty="0"/>
              <a:t>Universal</a:t>
            </a:r>
            <a:r>
              <a:rPr lang="en-US" dirty="0"/>
              <a:t> definition MI</a:t>
            </a:r>
            <a:endParaRPr lang="en-US" b="0" dirty="0">
              <a:solidFill>
                <a:srgbClr val="FFFF00"/>
              </a:solidFill>
              <a:effectLst/>
            </a:endParaRPr>
          </a:p>
        </p:txBody>
      </p:sp>
      <p:sp>
        <p:nvSpPr>
          <p:cNvPr id="3" name="Content Placeholder 2"/>
          <p:cNvSpPr>
            <a:spLocks noGrp="1"/>
          </p:cNvSpPr>
          <p:nvPr>
            <p:ph idx="1"/>
          </p:nvPr>
        </p:nvSpPr>
        <p:spPr>
          <a:xfrm>
            <a:off x="457200" y="1539240"/>
            <a:ext cx="8382000" cy="5394960"/>
          </a:xfrm>
        </p:spPr>
        <p:txBody>
          <a:bodyPr>
            <a:normAutofit/>
          </a:bodyPr>
          <a:lstStyle/>
          <a:p>
            <a:pPr>
              <a:buClr>
                <a:prstClr val="white">
                  <a:shade val="95000"/>
                </a:prstClr>
              </a:buClr>
              <a:buNone/>
            </a:pPr>
            <a:r>
              <a:rPr lang="en-US" sz="1400" i="1" dirty="0" smtClean="0">
                <a:solidFill>
                  <a:schemeClr val="accent3"/>
                </a:solidFill>
              </a:rPr>
              <a:t>Universal </a:t>
            </a:r>
            <a:r>
              <a:rPr lang="en-US" sz="1400" i="1" dirty="0">
                <a:solidFill>
                  <a:schemeClr val="accent3"/>
                </a:solidFill>
              </a:rPr>
              <a:t>definition of myocardial infarction. J Am </a:t>
            </a:r>
            <a:r>
              <a:rPr lang="en-US" sz="1400" i="1" dirty="0" err="1">
                <a:solidFill>
                  <a:schemeClr val="accent3"/>
                </a:solidFill>
              </a:rPr>
              <a:t>Coll</a:t>
            </a:r>
            <a:r>
              <a:rPr lang="en-US" sz="1400" i="1" dirty="0">
                <a:solidFill>
                  <a:schemeClr val="accent3"/>
                </a:solidFill>
              </a:rPr>
              <a:t> </a:t>
            </a:r>
            <a:r>
              <a:rPr lang="en-US" sz="1400" i="1" dirty="0" err="1">
                <a:solidFill>
                  <a:schemeClr val="accent3"/>
                </a:solidFill>
              </a:rPr>
              <a:t>Cardiol</a:t>
            </a:r>
            <a:r>
              <a:rPr lang="en-US" sz="1400" i="1" dirty="0">
                <a:solidFill>
                  <a:schemeClr val="accent3"/>
                </a:solidFill>
              </a:rPr>
              <a:t> 60:1581, 2012.</a:t>
            </a:r>
            <a:endParaRPr lang="en-US" sz="1300" i="1" dirty="0" smtClean="0">
              <a:solidFill>
                <a:schemeClr val="accent3"/>
              </a:solidFill>
              <a:latin typeface="Calibri" pitchFamily="34" charset="0"/>
              <a:cs typeface="Arial" pitchFamily="34" charset="0"/>
            </a:endParaRPr>
          </a:p>
          <a:p>
            <a:pPr lvl="0"/>
            <a:r>
              <a:rPr lang="en-US" sz="3200" dirty="0" smtClean="0">
                <a:solidFill>
                  <a:prstClr val="white"/>
                </a:solidFill>
                <a:latin typeface="+mn-lt"/>
              </a:rPr>
              <a:t>PCI periprocedural MI:</a:t>
            </a:r>
          </a:p>
          <a:p>
            <a:pPr lvl="0">
              <a:buNone/>
            </a:pPr>
            <a:r>
              <a:rPr lang="en-US" sz="3200" dirty="0" smtClean="0">
                <a:solidFill>
                  <a:prstClr val="white"/>
                </a:solidFill>
                <a:latin typeface="+mn-lt"/>
              </a:rPr>
              <a:t>	</a:t>
            </a:r>
            <a:r>
              <a:rPr lang="en-US" dirty="0" smtClean="0">
                <a:solidFill>
                  <a:prstClr val="white"/>
                </a:solidFill>
                <a:latin typeface="+mn-lt"/>
              </a:rPr>
              <a:t>increases</a:t>
            </a:r>
            <a:r>
              <a:rPr lang="en-US" baseline="30000" dirty="0" smtClean="0">
                <a:solidFill>
                  <a:prstClr val="white"/>
                </a:solidFill>
                <a:latin typeface="+mn-lt"/>
              </a:rPr>
              <a:t> </a:t>
            </a:r>
            <a:r>
              <a:rPr lang="en-US" dirty="0" smtClean="0">
                <a:solidFill>
                  <a:prstClr val="white"/>
                </a:solidFill>
                <a:latin typeface="+mn-lt"/>
              </a:rPr>
              <a:t>of biomarkers </a:t>
            </a:r>
            <a:r>
              <a:rPr lang="en-US" dirty="0" smtClean="0">
                <a:solidFill>
                  <a:prstClr val="white"/>
                </a:solidFill>
                <a:latin typeface="+mn-lt"/>
              </a:rPr>
              <a:t>&gt;5 </a:t>
            </a:r>
            <a:r>
              <a:rPr lang="en-US" dirty="0" smtClean="0">
                <a:solidFill>
                  <a:prstClr val="white"/>
                </a:solidFill>
                <a:latin typeface="+mn-lt"/>
              </a:rPr>
              <a:t>x 99th percentile  URL</a:t>
            </a:r>
          </a:p>
          <a:p>
            <a:pPr lvl="0">
              <a:buNone/>
            </a:pPr>
            <a:endParaRPr lang="en-US" sz="3200" dirty="0" smtClean="0">
              <a:solidFill>
                <a:prstClr val="white"/>
              </a:solidFill>
              <a:latin typeface="+mn-lt"/>
            </a:endParaRPr>
          </a:p>
          <a:p>
            <a:pPr lvl="0"/>
            <a:r>
              <a:rPr lang="en-US" sz="3200" dirty="0" smtClean="0">
                <a:solidFill>
                  <a:prstClr val="white"/>
                </a:solidFill>
                <a:latin typeface="+mn-lt"/>
              </a:rPr>
              <a:t>CABG-related MI </a:t>
            </a:r>
          </a:p>
          <a:p>
            <a:pPr lvl="0" algn="just">
              <a:buNone/>
            </a:pPr>
            <a:r>
              <a:rPr lang="en-US" sz="3200" dirty="0" smtClean="0">
                <a:solidFill>
                  <a:prstClr val="white"/>
                </a:solidFill>
                <a:latin typeface="+mn-lt"/>
              </a:rPr>
              <a:t>	</a:t>
            </a:r>
            <a:r>
              <a:rPr lang="en-US" dirty="0" smtClean="0">
                <a:solidFill>
                  <a:prstClr val="white"/>
                </a:solidFill>
                <a:latin typeface="+mn-lt"/>
              </a:rPr>
              <a:t>Increases of biomarkers</a:t>
            </a:r>
            <a:r>
              <a:rPr lang="en-US" baseline="30000" dirty="0" smtClean="0">
                <a:solidFill>
                  <a:prstClr val="white"/>
                </a:solidFill>
                <a:latin typeface="+mn-lt"/>
              </a:rPr>
              <a:t> </a:t>
            </a:r>
            <a:r>
              <a:rPr lang="en-US" dirty="0" smtClean="0">
                <a:solidFill>
                  <a:prstClr val="white"/>
                </a:solidFill>
                <a:latin typeface="+mn-lt"/>
              </a:rPr>
              <a:t>&gt;</a:t>
            </a:r>
            <a:r>
              <a:rPr lang="en-US" dirty="0">
                <a:solidFill>
                  <a:prstClr val="white"/>
                </a:solidFill>
                <a:latin typeface="+mn-lt"/>
              </a:rPr>
              <a:t> </a:t>
            </a:r>
            <a:r>
              <a:rPr lang="en-US" dirty="0" smtClean="0">
                <a:solidFill>
                  <a:prstClr val="white"/>
                </a:solidFill>
                <a:latin typeface="+mn-lt"/>
              </a:rPr>
              <a:t>10 </a:t>
            </a:r>
            <a:r>
              <a:rPr lang="en-US" dirty="0" smtClean="0">
                <a:solidFill>
                  <a:prstClr val="white"/>
                </a:solidFill>
                <a:latin typeface="+mn-lt"/>
              </a:rPr>
              <a:t>x </a:t>
            </a:r>
            <a:r>
              <a:rPr lang="en-US" dirty="0" smtClean="0">
                <a:solidFill>
                  <a:prstClr val="white"/>
                </a:solidFill>
                <a:latin typeface="+mn-lt"/>
              </a:rPr>
              <a:t>99th percentile URL plus either new pathological</a:t>
            </a:r>
            <a:r>
              <a:rPr lang="en-US" baseline="30000" dirty="0" smtClean="0">
                <a:solidFill>
                  <a:prstClr val="white"/>
                </a:solidFill>
                <a:latin typeface="+mn-lt"/>
              </a:rPr>
              <a:t> </a:t>
            </a:r>
            <a:r>
              <a:rPr lang="en-US" dirty="0" smtClean="0">
                <a:solidFill>
                  <a:prstClr val="white"/>
                </a:solidFill>
                <a:latin typeface="+mn-lt"/>
              </a:rPr>
              <a:t>Q waves or new LBBB, or angiographically documented new graft</a:t>
            </a:r>
            <a:r>
              <a:rPr lang="en-US" baseline="30000" dirty="0" smtClean="0">
                <a:solidFill>
                  <a:prstClr val="white"/>
                </a:solidFill>
                <a:latin typeface="+mn-lt"/>
              </a:rPr>
              <a:t> </a:t>
            </a:r>
            <a:r>
              <a:rPr lang="en-US" dirty="0" smtClean="0">
                <a:solidFill>
                  <a:prstClr val="white"/>
                </a:solidFill>
                <a:latin typeface="+mn-lt"/>
              </a:rPr>
              <a:t>or native coronary artery occlusion, or imaging evidence of</a:t>
            </a:r>
            <a:r>
              <a:rPr lang="en-US" baseline="30000" dirty="0" smtClean="0">
                <a:solidFill>
                  <a:prstClr val="white"/>
                </a:solidFill>
                <a:latin typeface="+mn-lt"/>
              </a:rPr>
              <a:t> </a:t>
            </a:r>
            <a:r>
              <a:rPr lang="en-US" dirty="0" smtClean="0">
                <a:solidFill>
                  <a:prstClr val="white"/>
                </a:solidFill>
                <a:latin typeface="+mn-lt"/>
              </a:rPr>
              <a:t>new loss of viable myocardium.</a:t>
            </a:r>
            <a:endParaRPr lang="en-US" sz="3200" dirty="0" smtClean="0">
              <a:solidFill>
                <a:prstClr val="white"/>
              </a:solidFill>
              <a:latin typeface="+mn-lt"/>
            </a:endParaRPr>
          </a:p>
          <a:p>
            <a:pPr marL="971550" lvl="1" indent="-514350">
              <a:buNone/>
            </a:pPr>
            <a:endParaRPr lang="en-US" dirty="0" smtClean="0">
              <a:latin typeface="+mn-lt"/>
            </a:endParaRPr>
          </a:p>
        </p:txBody>
      </p:sp>
    </p:spTree>
    <p:extLst>
      <p:ext uri="{BB962C8B-B14F-4D97-AF65-F5344CB8AC3E}">
        <p14:creationId xmlns:p14="http://schemas.microsoft.com/office/powerpoint/2010/main" val="354299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6200"/>
            <a:ext cx="7055380" cy="1400530"/>
          </a:xfrm>
        </p:spPr>
        <p:txBody>
          <a:bodyPr>
            <a:noAutofit/>
          </a:bodyPr>
          <a:lstStyle/>
          <a:p>
            <a:pPr eaLnBrk="0" hangingPunct="0">
              <a:defRPr/>
            </a:pPr>
            <a:r>
              <a:rPr lang="en-US" sz="3200" dirty="0" smtClean="0">
                <a:solidFill>
                  <a:schemeClr val="tx1"/>
                </a:solidFill>
                <a:effectLst>
                  <a:outerShdw blurRad="38100" dist="38100" dir="2700000" algn="tl">
                    <a:srgbClr val="000000"/>
                  </a:outerShdw>
                </a:effectLst>
              </a:rPr>
              <a:t>Contraindications and Cautions</a:t>
            </a:r>
            <a:br>
              <a:rPr lang="en-US" sz="3200" dirty="0" smtClean="0">
                <a:solidFill>
                  <a:schemeClr val="tx1"/>
                </a:solidFill>
                <a:effectLst>
                  <a:outerShdw blurRad="38100" dist="38100" dir="2700000" algn="tl">
                    <a:srgbClr val="000000"/>
                  </a:outerShdw>
                </a:effectLst>
              </a:rPr>
            </a:br>
            <a:r>
              <a:rPr lang="en-US" sz="3200" dirty="0" smtClean="0">
                <a:solidFill>
                  <a:schemeClr val="tx1"/>
                </a:solidFill>
                <a:effectLst>
                  <a:outerShdw blurRad="38100" dist="38100" dir="2700000" algn="tl">
                    <a:srgbClr val="000000"/>
                  </a:outerShdw>
                </a:effectLst>
              </a:rPr>
              <a:t>for Fibrinolysis in STEMI</a:t>
            </a:r>
            <a:r>
              <a:rPr lang="en-US" sz="3600" dirty="0" smtClean="0">
                <a:solidFill>
                  <a:schemeClr val="tx1"/>
                </a:solidFill>
                <a:effectLst>
                  <a:outerShdw blurRad="38100" dist="38100" dir="2700000" algn="tl">
                    <a:srgbClr val="000000"/>
                  </a:outerShdw>
                </a:effectLst>
              </a:rPr>
              <a:t/>
            </a:r>
            <a:br>
              <a:rPr lang="en-US" sz="3600" dirty="0" smtClean="0">
                <a:solidFill>
                  <a:schemeClr val="tx1"/>
                </a:solidFill>
                <a:effectLst>
                  <a:outerShdw blurRad="38100" dist="38100" dir="2700000" algn="tl">
                    <a:srgbClr val="000000"/>
                  </a:outerShdw>
                </a:effectLst>
              </a:rPr>
            </a:br>
            <a:endParaRPr lang="en-US" sz="3600" dirty="0">
              <a:solidFill>
                <a:schemeClr val="tx1"/>
              </a:solidFill>
            </a:endParaRPr>
          </a:p>
        </p:txBody>
      </p:sp>
      <p:sp>
        <p:nvSpPr>
          <p:cNvPr id="3" name="Content Placeholder 2"/>
          <p:cNvSpPr>
            <a:spLocks noGrp="1"/>
          </p:cNvSpPr>
          <p:nvPr>
            <p:ph idx="1"/>
          </p:nvPr>
        </p:nvSpPr>
        <p:spPr>
          <a:xfrm>
            <a:off x="457200" y="1295400"/>
            <a:ext cx="8686800" cy="4708525"/>
          </a:xfrm>
        </p:spPr>
        <p:txBody>
          <a:bodyPr>
            <a:noAutofit/>
          </a:bodyPr>
          <a:lstStyle/>
          <a:p>
            <a:r>
              <a:rPr lang="en-US" sz="3200" dirty="0" smtClean="0">
                <a:latin typeface="+mn-lt"/>
              </a:rPr>
              <a:t>Absolute Contraindications:</a:t>
            </a:r>
          </a:p>
          <a:p>
            <a:pPr lvl="2">
              <a:buFont typeface="Wingdings" pitchFamily="2" charset="2"/>
              <a:buChar char="v"/>
            </a:pPr>
            <a:r>
              <a:rPr lang="en-US" sz="2000" dirty="0" smtClean="0">
                <a:latin typeface="+mn-lt"/>
              </a:rPr>
              <a:t>Any prior intracranial hemorrhage</a:t>
            </a:r>
          </a:p>
          <a:p>
            <a:pPr lvl="2">
              <a:buFont typeface="Wingdings" pitchFamily="2" charset="2"/>
              <a:buChar char="v"/>
            </a:pPr>
            <a:r>
              <a:rPr lang="en-US" sz="2000" dirty="0" smtClean="0">
                <a:latin typeface="+mn-lt"/>
              </a:rPr>
              <a:t>Known structural cerebral vascular lesion</a:t>
            </a:r>
          </a:p>
          <a:p>
            <a:pPr lvl="2">
              <a:buFont typeface="Wingdings" pitchFamily="2" charset="2"/>
              <a:buChar char="v"/>
            </a:pPr>
            <a:r>
              <a:rPr lang="en-US" sz="2000" dirty="0" smtClean="0">
                <a:latin typeface="+mn-lt"/>
              </a:rPr>
              <a:t>Known malignant  intracranial neoplasm</a:t>
            </a:r>
          </a:p>
          <a:p>
            <a:pPr lvl="2">
              <a:buFont typeface="Wingdings" pitchFamily="2" charset="2"/>
              <a:buChar char="v"/>
            </a:pPr>
            <a:r>
              <a:rPr lang="en-US" sz="2000" dirty="0" smtClean="0">
                <a:latin typeface="+mn-lt"/>
              </a:rPr>
              <a:t>Ischemic stroke within 3 months EXCEPT acute ischemic stroke within 4.5 hours </a:t>
            </a:r>
          </a:p>
          <a:p>
            <a:pPr lvl="2">
              <a:buFont typeface="Wingdings" pitchFamily="2" charset="2"/>
              <a:buChar char="v"/>
            </a:pPr>
            <a:r>
              <a:rPr lang="en-US" sz="2000" dirty="0" smtClean="0">
                <a:latin typeface="+mn-lt"/>
              </a:rPr>
              <a:t> Suspected aortic dissection</a:t>
            </a:r>
          </a:p>
          <a:p>
            <a:pPr lvl="2">
              <a:buFont typeface="Wingdings" pitchFamily="2" charset="2"/>
              <a:buChar char="v"/>
            </a:pPr>
            <a:r>
              <a:rPr lang="en-US" sz="2000" dirty="0" smtClean="0">
                <a:latin typeface="+mn-lt"/>
              </a:rPr>
              <a:t>Active bleeding or bleeding diathesis (excluding menses)</a:t>
            </a:r>
          </a:p>
          <a:p>
            <a:pPr lvl="2">
              <a:buFont typeface="Wingdings" pitchFamily="2" charset="2"/>
              <a:buChar char="v"/>
            </a:pPr>
            <a:r>
              <a:rPr lang="en-US" sz="2000" dirty="0" smtClean="0">
                <a:latin typeface="+mn-lt"/>
              </a:rPr>
              <a:t>Significant closed-head or facial trauma within 3 months</a:t>
            </a:r>
          </a:p>
          <a:p>
            <a:pPr lvl="2">
              <a:buFont typeface="Wingdings" pitchFamily="2" charset="2"/>
              <a:buChar char="v"/>
            </a:pPr>
            <a:r>
              <a:rPr lang="en-US" sz="2000" dirty="0" smtClean="0">
                <a:latin typeface="+mn-lt"/>
              </a:rPr>
              <a:t>For streptokinase- previous treatment within the previous b6 month</a:t>
            </a:r>
          </a:p>
          <a:p>
            <a:r>
              <a:rPr lang="en-US" sz="1000" i="1" dirty="0"/>
              <a:t>A report of the </a:t>
            </a:r>
            <a:r>
              <a:rPr lang="en-US" sz="1000" i="1" dirty="0" smtClean="0"/>
              <a:t>American College </a:t>
            </a:r>
            <a:r>
              <a:rPr lang="en-US" sz="1000" i="1" dirty="0"/>
              <a:t>of Cardiology Foundation/American Heart Association Task Force on </a:t>
            </a:r>
            <a:r>
              <a:rPr lang="en-US" sz="1000" i="1" dirty="0" smtClean="0"/>
              <a:t>Practice Guidelines</a:t>
            </a:r>
            <a:r>
              <a:rPr lang="en-US" sz="1000" i="1" dirty="0"/>
              <a:t>. J Am </a:t>
            </a:r>
            <a:r>
              <a:rPr lang="en-US" sz="1000" i="1" dirty="0" err="1"/>
              <a:t>Coll</a:t>
            </a:r>
            <a:r>
              <a:rPr lang="en-US" sz="1000" i="1" dirty="0"/>
              <a:t> </a:t>
            </a:r>
            <a:r>
              <a:rPr lang="en-US" sz="1000" i="1" dirty="0" err="1"/>
              <a:t>Cardiol</a:t>
            </a:r>
            <a:r>
              <a:rPr lang="en-US" sz="1000" i="1" dirty="0"/>
              <a:t> 61:e78, 2013.</a:t>
            </a:r>
            <a:endParaRPr lang="en-US" sz="1000" dirty="0" smtClean="0">
              <a:latin typeface="Calibri" pitchFamily="34" charset="0"/>
            </a:endParaRPr>
          </a:p>
          <a:p>
            <a:pPr>
              <a:buNone/>
            </a:pPr>
            <a:r>
              <a:rPr lang="en-US" sz="1800" dirty="0" smtClean="0">
                <a:solidFill>
                  <a:srgbClr val="FFFF00"/>
                </a:solidFill>
                <a:latin typeface="Calibri" pitchFamily="34" charset="0"/>
              </a:rPr>
              <a:t>	</a:t>
            </a:r>
            <a:r>
              <a:rPr lang="en-US" sz="1800" dirty="0" smtClean="0">
                <a:latin typeface="Calibri" pitchFamily="34" charset="0"/>
              </a:rPr>
              <a:t>Note:  Age restriction for fibrinolysis has been removed compared with prior guidelines</a:t>
            </a:r>
            <a:r>
              <a:rPr lang="en-US" sz="1800" dirty="0" smtClean="0">
                <a:solidFill>
                  <a:srgbClr val="FFFF00"/>
                </a:solidFill>
                <a:latin typeface="Calibri" pitchFamily="34" charset="0"/>
              </a:rPr>
              <a:t>.</a:t>
            </a:r>
          </a:p>
          <a:p>
            <a:pPr lvl="2">
              <a:buFont typeface="Wingdings" pitchFamily="2" charset="2"/>
              <a:buChar char="v"/>
            </a:pPr>
            <a:endParaRPr lang="en-US" sz="2400" dirty="0" smtClean="0">
              <a:latin typeface="Calibri" pitchFamily="34" charset="0"/>
            </a:endParaRPr>
          </a:p>
          <a:p>
            <a:pPr lvl="2">
              <a:buFont typeface="Wingdings" pitchFamily="2" charset="2"/>
              <a:buChar char="v"/>
            </a:pPr>
            <a:endParaRPr lang="en-US" sz="2400" dirty="0" smtClean="0">
              <a:latin typeface="Calibri" pitchFamily="34" charset="0"/>
            </a:endParaRPr>
          </a:p>
          <a:p>
            <a:endParaRPr lang="en-US" sz="3200" dirty="0">
              <a:latin typeface="Calibri" pitchFamily="34" charset="0"/>
            </a:endParaRPr>
          </a:p>
        </p:txBody>
      </p:sp>
    </p:spTree>
    <p:extLst>
      <p:ext uri="{BB962C8B-B14F-4D97-AF65-F5344CB8AC3E}">
        <p14:creationId xmlns:p14="http://schemas.microsoft.com/office/powerpoint/2010/main" val="4045938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096962"/>
          </a:xfrm>
        </p:spPr>
        <p:txBody>
          <a:bodyPr>
            <a:noAutofit/>
          </a:bodyPr>
          <a:lstStyle/>
          <a:p>
            <a:pPr eaLnBrk="0" hangingPunct="0">
              <a:defRPr/>
            </a:pPr>
            <a:r>
              <a:rPr lang="en-US" sz="3200" dirty="0" smtClean="0">
                <a:solidFill>
                  <a:schemeClr val="tx1"/>
                </a:solidFill>
                <a:effectLst>
                  <a:outerShdw blurRad="38100" dist="38100" dir="2700000" algn="tl">
                    <a:srgbClr val="000000"/>
                  </a:outerShdw>
                </a:effectLst>
              </a:rPr>
              <a:t>Contraindications and Cautions</a:t>
            </a:r>
            <a:br>
              <a:rPr lang="en-US" sz="3200" dirty="0" smtClean="0">
                <a:solidFill>
                  <a:schemeClr val="tx1"/>
                </a:solidFill>
                <a:effectLst>
                  <a:outerShdw blurRad="38100" dist="38100" dir="2700000" algn="tl">
                    <a:srgbClr val="000000"/>
                  </a:outerShdw>
                </a:effectLst>
              </a:rPr>
            </a:br>
            <a:r>
              <a:rPr lang="en-US" sz="3200" dirty="0" smtClean="0">
                <a:solidFill>
                  <a:schemeClr val="tx1"/>
                </a:solidFill>
                <a:effectLst>
                  <a:outerShdw blurRad="38100" dist="38100" dir="2700000" algn="tl">
                    <a:srgbClr val="000000"/>
                  </a:outerShdw>
                </a:effectLst>
              </a:rPr>
              <a:t>for Fibrinolysis in STEMI</a:t>
            </a:r>
            <a:r>
              <a:rPr lang="en-US" sz="3600" dirty="0" smtClean="0">
                <a:solidFill>
                  <a:schemeClr val="accent1">
                    <a:lumMod val="60000"/>
                    <a:lumOff val="40000"/>
                  </a:schemeClr>
                </a:solidFill>
                <a:effectLst>
                  <a:outerShdw blurRad="38100" dist="38100" dir="2700000" algn="tl">
                    <a:srgbClr val="000000"/>
                  </a:outerShdw>
                </a:effectLst>
              </a:rPr>
              <a:t/>
            </a:r>
            <a:br>
              <a:rPr lang="en-US" sz="3600" dirty="0" smtClean="0">
                <a:solidFill>
                  <a:schemeClr val="accent1">
                    <a:lumMod val="60000"/>
                    <a:lumOff val="40000"/>
                  </a:schemeClr>
                </a:solidFill>
                <a:effectLst>
                  <a:outerShdw blurRad="38100" dist="38100" dir="2700000" algn="tl">
                    <a:srgbClr val="000000"/>
                  </a:outerShdw>
                </a:effectLst>
              </a:rPr>
            </a:br>
            <a:endParaRPr lang="en-US" sz="3600" dirty="0">
              <a:solidFill>
                <a:schemeClr val="accent1">
                  <a:lumMod val="60000"/>
                  <a:lumOff val="40000"/>
                </a:schemeClr>
              </a:solidFill>
            </a:endParaRPr>
          </a:p>
        </p:txBody>
      </p:sp>
      <p:sp>
        <p:nvSpPr>
          <p:cNvPr id="3" name="Content Placeholder 2"/>
          <p:cNvSpPr>
            <a:spLocks noGrp="1"/>
          </p:cNvSpPr>
          <p:nvPr>
            <p:ph idx="1"/>
          </p:nvPr>
        </p:nvSpPr>
        <p:spPr>
          <a:xfrm>
            <a:off x="152400" y="1691640"/>
            <a:ext cx="8991600" cy="4709160"/>
          </a:xfrm>
        </p:spPr>
        <p:txBody>
          <a:bodyPr>
            <a:noAutofit/>
          </a:bodyPr>
          <a:lstStyle/>
          <a:p>
            <a:r>
              <a:rPr lang="en-US" sz="2200" dirty="0" smtClean="0">
                <a:latin typeface="+mn-lt"/>
              </a:rPr>
              <a:t>Relative Contraindications:</a:t>
            </a:r>
          </a:p>
          <a:p>
            <a:pPr lvl="2">
              <a:buFont typeface="Wingdings" pitchFamily="2" charset="2"/>
              <a:buChar char="v"/>
            </a:pPr>
            <a:r>
              <a:rPr lang="en-US" sz="2200" dirty="0" smtClean="0">
                <a:latin typeface="+mn-lt"/>
              </a:rPr>
              <a:t>Severe uncontrolled hypertension on presentation (SBP &gt; 180 or DBP &gt; 110)</a:t>
            </a:r>
          </a:p>
          <a:p>
            <a:pPr lvl="2">
              <a:buFont typeface="Wingdings" pitchFamily="2" charset="2"/>
              <a:buChar char="v"/>
            </a:pPr>
            <a:r>
              <a:rPr lang="en-US" sz="2200" dirty="0" smtClean="0">
                <a:latin typeface="+mn-lt"/>
              </a:rPr>
              <a:t>Prior ischemic stroke &gt;3 months</a:t>
            </a:r>
          </a:p>
          <a:p>
            <a:pPr lvl="2">
              <a:buFont typeface="Wingdings" pitchFamily="2" charset="2"/>
              <a:buChar char="v"/>
            </a:pPr>
            <a:r>
              <a:rPr lang="en-US" sz="2200" dirty="0" smtClean="0">
                <a:latin typeface="+mn-lt"/>
              </a:rPr>
              <a:t>Traumatic or prolonged (&gt; 10 </a:t>
            </a:r>
            <a:r>
              <a:rPr lang="en-US" sz="2200" dirty="0" err="1" smtClean="0">
                <a:latin typeface="+mn-lt"/>
              </a:rPr>
              <a:t>mt</a:t>
            </a:r>
            <a:r>
              <a:rPr lang="en-US" sz="2200" dirty="0" smtClean="0">
                <a:latin typeface="+mn-lt"/>
              </a:rPr>
              <a:t>.) CPR or major surgery (&lt; 3 weeks)</a:t>
            </a:r>
          </a:p>
          <a:p>
            <a:pPr lvl="2">
              <a:buFont typeface="Wingdings" pitchFamily="2" charset="2"/>
              <a:buChar char="v"/>
            </a:pPr>
            <a:r>
              <a:rPr lang="en-US" sz="2200" dirty="0" smtClean="0">
                <a:latin typeface="+mn-lt"/>
              </a:rPr>
              <a:t>Recent (&lt; 2 to 4 weeks) internal bleeding </a:t>
            </a:r>
          </a:p>
          <a:p>
            <a:pPr lvl="2">
              <a:buFont typeface="Wingdings" pitchFamily="2" charset="2"/>
              <a:buChar char="v"/>
            </a:pPr>
            <a:r>
              <a:rPr lang="en-US" sz="2200" dirty="0" smtClean="0">
                <a:latin typeface="+mn-lt"/>
              </a:rPr>
              <a:t>Noncompressible vascular punctures </a:t>
            </a:r>
          </a:p>
          <a:p>
            <a:pPr lvl="2">
              <a:buFont typeface="Wingdings" pitchFamily="2" charset="2"/>
              <a:buChar char="v"/>
            </a:pPr>
            <a:r>
              <a:rPr lang="en-US" sz="2200" dirty="0" smtClean="0">
                <a:latin typeface="+mn-lt"/>
              </a:rPr>
              <a:t>Pregnancy,     Active peptic ulcer </a:t>
            </a:r>
          </a:p>
          <a:p>
            <a:pPr lvl="2">
              <a:buFont typeface="Wingdings" pitchFamily="2" charset="2"/>
              <a:buChar char="v"/>
            </a:pPr>
            <a:r>
              <a:rPr lang="en-US" sz="2200" dirty="0" smtClean="0">
                <a:latin typeface="+mn-lt"/>
              </a:rPr>
              <a:t>Current use of anticoagulants</a:t>
            </a:r>
          </a:p>
          <a:p>
            <a:pPr lvl="2">
              <a:buFont typeface="Wingdings" pitchFamily="2" charset="2"/>
              <a:buChar char="v"/>
            </a:pPr>
            <a:endParaRPr lang="en-US" sz="2400" dirty="0" smtClean="0">
              <a:latin typeface="+mn-lt"/>
            </a:endParaRPr>
          </a:p>
          <a:p>
            <a:endParaRPr lang="en-US" sz="3200" dirty="0">
              <a:latin typeface="Calibri" pitchFamily="34" charset="0"/>
            </a:endParaRPr>
          </a:p>
        </p:txBody>
      </p:sp>
    </p:spTree>
    <p:extLst>
      <p:ext uri="{BB962C8B-B14F-4D97-AF65-F5344CB8AC3E}">
        <p14:creationId xmlns:p14="http://schemas.microsoft.com/office/powerpoint/2010/main" val="2640643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r>
              <a:rPr lang="en-US" sz="3600" dirty="0" smtClean="0"/>
              <a:t>Comparison of Approved </a:t>
            </a:r>
            <a:r>
              <a:rPr lang="en-US" sz="3600" dirty="0" err="1" smtClean="0"/>
              <a:t>Fibrinolytic</a:t>
            </a:r>
            <a:r>
              <a:rPr lang="en-US" sz="3600" dirty="0" smtClean="0"/>
              <a:t> Agents</a:t>
            </a:r>
            <a:endParaRPr lang="en-US" sz="3600" dirty="0"/>
          </a:p>
        </p:txBody>
      </p:sp>
      <p:sp>
        <p:nvSpPr>
          <p:cNvPr id="3" name="Content Placeholder 2"/>
          <p:cNvSpPr>
            <a:spLocks noGrp="1"/>
          </p:cNvSpPr>
          <p:nvPr>
            <p:ph idx="1"/>
          </p:nvPr>
        </p:nvSpPr>
        <p:spPr>
          <a:xfrm>
            <a:off x="457200" y="914400"/>
            <a:ext cx="8229600" cy="5165725"/>
          </a:xfrm>
        </p:spPr>
        <p:txBody>
          <a:bodyPr/>
          <a:lstStyle/>
          <a:p>
            <a:r>
              <a:rPr lang="en-US" sz="1200" i="1" dirty="0">
                <a:solidFill>
                  <a:schemeClr val="bg1"/>
                </a:solidFill>
              </a:rPr>
              <a:t>2013 ACCF/AHA guideline for the management of ST-elevation myocardial infarction: </a:t>
            </a:r>
            <a:r>
              <a:rPr lang="en-US" sz="1200" i="1" dirty="0" smtClean="0">
                <a:solidFill>
                  <a:schemeClr val="bg1"/>
                </a:solidFill>
              </a:rPr>
              <a:t> </a:t>
            </a:r>
            <a:r>
              <a:rPr lang="en-US" sz="1200" i="1" dirty="0">
                <a:solidFill>
                  <a:schemeClr val="bg1"/>
                </a:solidFill>
              </a:rPr>
              <a:t>J Am </a:t>
            </a:r>
            <a:r>
              <a:rPr lang="en-US" sz="1200" i="1" dirty="0" err="1" smtClean="0">
                <a:solidFill>
                  <a:schemeClr val="bg1"/>
                </a:solidFill>
              </a:rPr>
              <a:t>Coll</a:t>
            </a:r>
            <a:r>
              <a:rPr lang="en-US" sz="1200" i="1" dirty="0">
                <a:solidFill>
                  <a:schemeClr val="bg1"/>
                </a:solidFill>
              </a:rPr>
              <a:t> </a:t>
            </a:r>
            <a:r>
              <a:rPr lang="en-US" sz="1200" i="1" dirty="0" err="1" smtClean="0">
                <a:solidFill>
                  <a:schemeClr val="bg1"/>
                </a:solidFill>
              </a:rPr>
              <a:t>Cardiol</a:t>
            </a:r>
            <a:r>
              <a:rPr lang="en-US" sz="1200" i="1" dirty="0">
                <a:solidFill>
                  <a:schemeClr val="bg1"/>
                </a:solidFill>
              </a:rPr>
              <a:t>. 61:e78, 2013</a:t>
            </a:r>
            <a:r>
              <a:rPr lang="en-US" sz="1200" dirty="0" smtClean="0">
                <a:solidFill>
                  <a:schemeClr val="bg1"/>
                </a:solidFill>
                <a:latin typeface="Calibri" pitchFamily="34" charset="0"/>
              </a:rPr>
              <a:t>)</a:t>
            </a:r>
          </a:p>
          <a:p>
            <a:pPr>
              <a:buNone/>
            </a:pPr>
            <a:endParaRPr lang="en-US" sz="1200" dirty="0">
              <a:solidFill>
                <a:schemeClr val="bg1"/>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55831870"/>
              </p:ext>
            </p:extLst>
          </p:nvPr>
        </p:nvGraphicFramePr>
        <p:xfrm>
          <a:off x="0" y="1447800"/>
          <a:ext cx="9144000" cy="5571051"/>
        </p:xfrm>
        <a:graphic>
          <a:graphicData uri="http://schemas.openxmlformats.org/drawingml/2006/table">
            <a:tbl>
              <a:tblPr firstRow="1" bandRow="1">
                <a:tableStyleId>{69C7853C-536D-4A76-A0AE-DD22124D55A5}</a:tableStyleId>
              </a:tblPr>
              <a:tblGrid>
                <a:gridCol w="2286000"/>
                <a:gridCol w="1905000"/>
                <a:gridCol w="1676400"/>
                <a:gridCol w="1828800"/>
                <a:gridCol w="1447800"/>
              </a:tblGrid>
              <a:tr h="486553">
                <a:tc>
                  <a:txBody>
                    <a:bodyPr/>
                    <a:lstStyle/>
                    <a:p>
                      <a:pPr algn="l"/>
                      <a:r>
                        <a:rPr lang="en-US" sz="1600" b="1" dirty="0" smtClean="0"/>
                        <a:t> PARAMETER</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STREPTOKINASE</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ALTEPLASE</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RETEPLASE</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TNK t-PA</a:t>
                      </a:r>
                      <a:endParaRPr lang="en-US" sz="1600" b="1" dirty="0">
                        <a:solidFill>
                          <a:schemeClr val="tx1"/>
                        </a:solidFill>
                        <a:latin typeface="Calibri" pitchFamily="34" charset="0"/>
                      </a:endParaRPr>
                    </a:p>
                  </a:txBody>
                  <a:tcPr marL="19050" marR="19050" marT="19050" marB="19050" anchor="ctr"/>
                </a:tc>
              </a:tr>
              <a:tr h="714034">
                <a:tc>
                  <a:txBody>
                    <a:bodyPr/>
                    <a:lstStyle/>
                    <a:p>
                      <a:pPr algn="l"/>
                      <a:r>
                        <a:rPr lang="en-US" sz="1600" b="1" dirty="0" smtClean="0"/>
                        <a:t> Dose</a:t>
                      </a:r>
                      <a:endParaRPr lang="en-US" sz="1600" b="1" dirty="0">
                        <a:solidFill>
                          <a:schemeClr val="tx1"/>
                        </a:solidFill>
                        <a:latin typeface="Calibri" pitchFamily="34" charset="0"/>
                      </a:endParaRPr>
                    </a:p>
                  </a:txBody>
                  <a:tcPr marL="19050" marR="19050" marT="19050" marB="19050" anchor="ctr"/>
                </a:tc>
                <a:tc>
                  <a:txBody>
                    <a:bodyPr/>
                    <a:lstStyle/>
                    <a:p>
                      <a:pPr algn="l"/>
                      <a:r>
                        <a:rPr lang="de-DE" sz="1600" b="1" dirty="0"/>
                        <a:t>1.5 MU in 30-60 min</a:t>
                      </a:r>
                      <a:endParaRPr lang="de-DE" sz="1600" b="1" dirty="0">
                        <a:solidFill>
                          <a:schemeClr val="tx1"/>
                        </a:solidFill>
                        <a:latin typeface="Calibri" pitchFamily="34" charset="0"/>
                      </a:endParaRPr>
                    </a:p>
                  </a:txBody>
                  <a:tcPr marL="19050" marR="19050" marT="19050" marB="19050" anchor="ctr"/>
                </a:tc>
                <a:tc>
                  <a:txBody>
                    <a:bodyPr/>
                    <a:lstStyle/>
                    <a:p>
                      <a:pPr algn="l"/>
                      <a:r>
                        <a:rPr lang="en-US" sz="1600" b="1" dirty="0"/>
                        <a:t>Up to 100 mg in 90 min (based on weight)</a:t>
                      </a:r>
                      <a:endParaRPr lang="en-US" sz="1600" b="1" dirty="0">
                        <a:solidFill>
                          <a:schemeClr val="tx1"/>
                        </a:solidFill>
                        <a:latin typeface="Calibri" pitchFamily="34" charset="0"/>
                      </a:endParaRPr>
                    </a:p>
                  </a:txBody>
                  <a:tcPr marL="19050" marR="19050" marT="19050" marB="19050" anchor="ctr"/>
                </a:tc>
                <a:tc>
                  <a:txBody>
                    <a:bodyPr/>
                    <a:lstStyle/>
                    <a:p>
                      <a:pPr algn="l"/>
                      <a:r>
                        <a:rPr lang="da-DK" sz="1600" b="1" dirty="0"/>
                        <a:t>10 U </a:t>
                      </a:r>
                      <a:r>
                        <a:rPr lang="da-DK" sz="1600" b="1" dirty="0" smtClean="0"/>
                        <a:t>+10</a:t>
                      </a:r>
                      <a:r>
                        <a:rPr lang="da-DK" sz="1600" b="1" baseline="0" dirty="0" smtClean="0"/>
                        <a:t> U</a:t>
                      </a:r>
                      <a:r>
                        <a:rPr lang="da-DK" sz="1600" b="1" dirty="0" smtClean="0"/>
                        <a:t> iv</a:t>
                      </a:r>
                      <a:r>
                        <a:rPr lang="da-DK" sz="1600" b="1" baseline="0" dirty="0" smtClean="0"/>
                        <a:t> boluses </a:t>
                      </a:r>
                      <a:r>
                        <a:rPr lang="da-DK" sz="1600" b="1" dirty="0" smtClean="0"/>
                        <a:t>(30</a:t>
                      </a:r>
                      <a:r>
                        <a:rPr lang="da-DK" sz="1600" b="1" dirty="0"/>
                        <a:t> min apart) each over 2 min</a:t>
                      </a:r>
                      <a:endParaRPr lang="da-DK" sz="1600" b="1" dirty="0">
                        <a:solidFill>
                          <a:schemeClr val="tx1"/>
                        </a:solidFill>
                        <a:latin typeface="Calibri" pitchFamily="34" charset="0"/>
                      </a:endParaRPr>
                    </a:p>
                  </a:txBody>
                  <a:tcPr marL="19050" marR="19050" marT="19050" marB="19050" anchor="ctr"/>
                </a:tc>
                <a:tc>
                  <a:txBody>
                    <a:bodyPr/>
                    <a:lstStyle/>
                    <a:p>
                      <a:pPr algn="l"/>
                      <a:r>
                        <a:rPr lang="en-US" sz="1600" b="1"/>
                        <a:t>30-50 mg based on weight</a:t>
                      </a:r>
                      <a:endParaRPr lang="en-US" sz="1600" b="1">
                        <a:solidFill>
                          <a:schemeClr val="tx1"/>
                        </a:solidFill>
                        <a:latin typeface="Calibri" pitchFamily="34" charset="0"/>
                      </a:endParaRPr>
                    </a:p>
                  </a:txBody>
                  <a:tcPr marL="19050" marR="19050" marT="19050" marB="19050" anchor="ctr"/>
                </a:tc>
              </a:tr>
              <a:tr h="486553">
                <a:tc>
                  <a:txBody>
                    <a:bodyPr/>
                    <a:lstStyle/>
                    <a:p>
                      <a:pPr algn="l"/>
                      <a:r>
                        <a:rPr lang="en-US" sz="1600" b="1" dirty="0" smtClean="0">
                          <a:solidFill>
                            <a:srgbClr val="FF0000"/>
                          </a:solidFill>
                        </a:rPr>
                        <a:t> Bolus </a:t>
                      </a:r>
                      <a:r>
                        <a:rPr lang="en-US" sz="1600" b="1" dirty="0">
                          <a:solidFill>
                            <a:srgbClr val="FF0000"/>
                          </a:solidFill>
                        </a:rPr>
                        <a:t>administration</a:t>
                      </a:r>
                      <a:endParaRPr lang="en-US" sz="1600" b="1" dirty="0">
                        <a:solidFill>
                          <a:srgbClr val="FF0000"/>
                        </a:solidFill>
                        <a:latin typeface="Calibri" pitchFamily="34" charset="0"/>
                      </a:endParaRPr>
                    </a:p>
                  </a:txBody>
                  <a:tcPr marL="19050" marR="19050" marT="19050" marB="19050" anchor="ctr"/>
                </a:tc>
                <a:tc>
                  <a:txBody>
                    <a:bodyPr/>
                    <a:lstStyle/>
                    <a:p>
                      <a:pPr algn="l"/>
                      <a:r>
                        <a:rPr lang="en-US" sz="1600" b="1" dirty="0">
                          <a:solidFill>
                            <a:schemeClr val="bg1"/>
                          </a:solidFill>
                        </a:rPr>
                        <a:t>No</a:t>
                      </a:r>
                      <a:endParaRPr lang="en-US" sz="1600" b="1" dirty="0">
                        <a:solidFill>
                          <a:schemeClr val="bg1"/>
                        </a:solidFill>
                        <a:latin typeface="Calibri" pitchFamily="34" charset="0"/>
                      </a:endParaRPr>
                    </a:p>
                  </a:txBody>
                  <a:tcPr marL="19050" marR="19050" marT="19050" marB="19050" anchor="ctr"/>
                </a:tc>
                <a:tc>
                  <a:txBody>
                    <a:bodyPr/>
                    <a:lstStyle/>
                    <a:p>
                      <a:pPr algn="l"/>
                      <a:r>
                        <a:rPr lang="en-US" sz="1600" b="1" dirty="0">
                          <a:solidFill>
                            <a:schemeClr val="bg1"/>
                          </a:solidFill>
                        </a:rPr>
                        <a:t>No</a:t>
                      </a:r>
                      <a:endParaRPr lang="en-US" sz="1600" b="1" dirty="0">
                        <a:solidFill>
                          <a:schemeClr val="bg1"/>
                        </a:solidFill>
                        <a:latin typeface="Calibri" pitchFamily="34" charset="0"/>
                      </a:endParaRPr>
                    </a:p>
                  </a:txBody>
                  <a:tcPr marL="19050" marR="19050" marT="19050" marB="19050" anchor="ctr"/>
                </a:tc>
                <a:tc>
                  <a:txBody>
                    <a:bodyPr/>
                    <a:lstStyle/>
                    <a:p>
                      <a:pPr algn="l"/>
                      <a:r>
                        <a:rPr lang="en-US" sz="1600" b="1">
                          <a:solidFill>
                            <a:srgbClr val="FF0000"/>
                          </a:solidFill>
                        </a:rPr>
                        <a:t>Yes</a:t>
                      </a:r>
                      <a:endParaRPr lang="en-US" sz="1600" b="1">
                        <a:solidFill>
                          <a:srgbClr val="FF0000"/>
                        </a:solidFill>
                        <a:latin typeface="Calibri" pitchFamily="34" charset="0"/>
                      </a:endParaRPr>
                    </a:p>
                  </a:txBody>
                  <a:tcPr marL="19050" marR="19050" marT="19050" marB="19050" anchor="ctr"/>
                </a:tc>
                <a:tc>
                  <a:txBody>
                    <a:bodyPr/>
                    <a:lstStyle/>
                    <a:p>
                      <a:pPr algn="l"/>
                      <a:r>
                        <a:rPr lang="en-US" sz="1600" b="1" dirty="0">
                          <a:solidFill>
                            <a:srgbClr val="FF0000"/>
                          </a:solidFill>
                        </a:rPr>
                        <a:t>Yes</a:t>
                      </a:r>
                      <a:endParaRPr lang="en-US" sz="1600" b="1" dirty="0">
                        <a:solidFill>
                          <a:srgbClr val="FF0000"/>
                        </a:solidFill>
                        <a:latin typeface="Calibri" pitchFamily="34" charset="0"/>
                      </a:endParaRPr>
                    </a:p>
                  </a:txBody>
                  <a:tcPr marL="19050" marR="19050" marT="19050" marB="19050" anchor="ctr"/>
                </a:tc>
              </a:tr>
              <a:tr h="430052">
                <a:tc>
                  <a:txBody>
                    <a:bodyPr/>
                    <a:lstStyle/>
                    <a:p>
                      <a:pPr algn="l"/>
                      <a:r>
                        <a:rPr lang="en-US" sz="1600" b="1" dirty="0" smtClean="0"/>
                        <a:t> Antigenic</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Yes</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No</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No</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No</a:t>
                      </a:r>
                      <a:endParaRPr lang="en-US" sz="1600" b="1" dirty="0">
                        <a:solidFill>
                          <a:schemeClr val="tx1"/>
                        </a:solidFill>
                        <a:latin typeface="Calibri" pitchFamily="34" charset="0"/>
                      </a:endParaRPr>
                    </a:p>
                  </a:txBody>
                  <a:tcPr marL="19050" marR="19050" marT="19050" marB="19050" anchor="ctr"/>
                </a:tc>
              </a:tr>
              <a:tr h="941513">
                <a:tc>
                  <a:txBody>
                    <a:bodyPr/>
                    <a:lstStyle/>
                    <a:p>
                      <a:pPr algn="l"/>
                      <a:r>
                        <a:rPr lang="en-US" sz="1600" b="1" dirty="0" smtClean="0"/>
                        <a:t>Allergic </a:t>
                      </a:r>
                      <a:r>
                        <a:rPr lang="en-US" sz="1600" b="1" dirty="0"/>
                        <a:t>reactions </a:t>
                      </a:r>
                      <a:r>
                        <a:rPr lang="en-US" sz="1600" b="1" dirty="0" smtClean="0"/>
                        <a:t>hypotension </a:t>
                      </a:r>
                      <a:r>
                        <a:rPr lang="en-US" sz="1600" b="1" dirty="0"/>
                        <a:t>most </a:t>
                      </a:r>
                      <a:r>
                        <a:rPr lang="en-US" sz="1600" b="1" dirty="0" smtClean="0"/>
                        <a:t>common</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Yes</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No</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No</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No</a:t>
                      </a:r>
                      <a:endParaRPr lang="en-US" sz="1600" b="1" dirty="0">
                        <a:solidFill>
                          <a:schemeClr val="tx1"/>
                        </a:solidFill>
                        <a:latin typeface="Calibri" pitchFamily="34" charset="0"/>
                      </a:endParaRPr>
                    </a:p>
                  </a:txBody>
                  <a:tcPr marL="19050" marR="19050" marT="19050" marB="19050" anchor="ctr"/>
                </a:tc>
              </a:tr>
              <a:tr h="714034">
                <a:tc>
                  <a:txBody>
                    <a:bodyPr/>
                    <a:lstStyle/>
                    <a:p>
                      <a:pPr algn="l"/>
                      <a:r>
                        <a:rPr lang="en-US" sz="1600" b="1" dirty="0" smtClean="0"/>
                        <a:t> Systemic </a:t>
                      </a:r>
                      <a:r>
                        <a:rPr lang="en-US" sz="1600" b="1" dirty="0"/>
                        <a:t>fibrinogen </a:t>
                      </a:r>
                      <a:r>
                        <a:rPr lang="en-US" sz="1600" b="1" dirty="0" smtClean="0"/>
                        <a:t>     depletion</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a:t>Marked</a:t>
                      </a:r>
                      <a:endParaRPr lang="en-US" sz="1600" b="1">
                        <a:solidFill>
                          <a:schemeClr val="tx1"/>
                        </a:solidFill>
                        <a:latin typeface="Calibri" pitchFamily="34" charset="0"/>
                      </a:endParaRPr>
                    </a:p>
                  </a:txBody>
                  <a:tcPr marL="19050" marR="19050" marT="19050" marB="19050" anchor="ctr"/>
                </a:tc>
                <a:tc>
                  <a:txBody>
                    <a:bodyPr/>
                    <a:lstStyle/>
                    <a:p>
                      <a:pPr algn="l"/>
                      <a:r>
                        <a:rPr lang="en-US" sz="1600" b="1" dirty="0"/>
                        <a:t>Mild</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a:t>Moderate</a:t>
                      </a:r>
                      <a:endParaRPr lang="en-US" sz="1600" b="1">
                        <a:solidFill>
                          <a:schemeClr val="tx1"/>
                        </a:solidFill>
                        <a:latin typeface="Calibri" pitchFamily="34" charset="0"/>
                      </a:endParaRPr>
                    </a:p>
                  </a:txBody>
                  <a:tcPr marL="19050" marR="19050" marT="19050" marB="19050" anchor="ctr"/>
                </a:tc>
                <a:tc>
                  <a:txBody>
                    <a:bodyPr/>
                    <a:lstStyle/>
                    <a:p>
                      <a:pPr algn="l"/>
                      <a:r>
                        <a:rPr lang="en-US" sz="1600" b="1"/>
                        <a:t>Minimal</a:t>
                      </a:r>
                      <a:endParaRPr lang="en-US" sz="1600" b="1">
                        <a:solidFill>
                          <a:schemeClr val="tx1"/>
                        </a:solidFill>
                        <a:latin typeface="Calibri" pitchFamily="34" charset="0"/>
                      </a:endParaRPr>
                    </a:p>
                  </a:txBody>
                  <a:tcPr marL="19050" marR="19050" marT="19050" marB="19050" anchor="ctr"/>
                </a:tc>
              </a:tr>
              <a:tr h="486553">
                <a:tc>
                  <a:txBody>
                    <a:bodyPr/>
                    <a:lstStyle/>
                    <a:p>
                      <a:pPr algn="l"/>
                      <a:r>
                        <a:rPr lang="en-US" sz="1600" b="1" dirty="0" smtClean="0">
                          <a:solidFill>
                            <a:srgbClr val="FF0000"/>
                          </a:solidFill>
                        </a:rPr>
                        <a:t> 90-min </a:t>
                      </a:r>
                      <a:r>
                        <a:rPr lang="en-US" sz="1600" b="1" dirty="0">
                          <a:solidFill>
                            <a:srgbClr val="FF0000"/>
                          </a:solidFill>
                        </a:rPr>
                        <a:t>patency rates (%)</a:t>
                      </a:r>
                      <a:endParaRPr lang="en-US" sz="1600" b="1" dirty="0">
                        <a:solidFill>
                          <a:srgbClr val="FF0000"/>
                        </a:solidFill>
                        <a:latin typeface="Calibri" pitchFamily="34" charset="0"/>
                      </a:endParaRPr>
                    </a:p>
                  </a:txBody>
                  <a:tcPr marL="19050" marR="19050" marT="19050" marB="19050" anchor="ctr"/>
                </a:tc>
                <a:tc>
                  <a:txBody>
                    <a:bodyPr/>
                    <a:lstStyle/>
                    <a:p>
                      <a:pPr algn="l"/>
                      <a:r>
                        <a:rPr lang="en-US" sz="1600" b="1" dirty="0" smtClean="0">
                          <a:solidFill>
                            <a:srgbClr val="FF0000"/>
                          </a:solidFill>
                        </a:rPr>
                        <a:t>≈60- 68</a:t>
                      </a:r>
                      <a:endParaRPr lang="en-US" sz="1600" b="1" dirty="0">
                        <a:solidFill>
                          <a:srgbClr val="FF0000"/>
                        </a:solidFill>
                        <a:latin typeface="Calibri" pitchFamily="34" charset="0"/>
                      </a:endParaRPr>
                    </a:p>
                  </a:txBody>
                  <a:tcPr marL="19050" marR="19050" marT="19050" marB="19050" anchor="ctr"/>
                </a:tc>
                <a:tc>
                  <a:txBody>
                    <a:bodyPr/>
                    <a:lstStyle/>
                    <a:p>
                      <a:pPr algn="l"/>
                      <a:r>
                        <a:rPr lang="en-US" sz="1600" b="1" dirty="0">
                          <a:solidFill>
                            <a:srgbClr val="FF0000"/>
                          </a:solidFill>
                        </a:rPr>
                        <a:t>≈</a:t>
                      </a:r>
                      <a:r>
                        <a:rPr lang="en-US" sz="1600" b="1" dirty="0" smtClean="0">
                          <a:solidFill>
                            <a:srgbClr val="FF0000"/>
                          </a:solidFill>
                        </a:rPr>
                        <a:t>75-84</a:t>
                      </a:r>
                      <a:endParaRPr lang="en-US" sz="1600" b="1" dirty="0">
                        <a:solidFill>
                          <a:srgbClr val="FF0000"/>
                        </a:solidFill>
                        <a:latin typeface="Calibri" pitchFamily="34" charset="0"/>
                      </a:endParaRPr>
                    </a:p>
                  </a:txBody>
                  <a:tcPr marL="19050" marR="19050" marT="19050" marB="19050" anchor="ctr"/>
                </a:tc>
                <a:tc>
                  <a:txBody>
                    <a:bodyPr/>
                    <a:lstStyle/>
                    <a:p>
                      <a:pPr algn="l"/>
                      <a:r>
                        <a:rPr lang="en-US" sz="1600" b="1" dirty="0" smtClean="0">
                          <a:solidFill>
                            <a:srgbClr val="FF0000"/>
                          </a:solidFill>
                        </a:rPr>
                        <a:t>≈84</a:t>
                      </a:r>
                      <a:endParaRPr lang="en-US" sz="1600" b="1" dirty="0">
                        <a:solidFill>
                          <a:srgbClr val="FF0000"/>
                        </a:solidFill>
                        <a:latin typeface="Calibri" pitchFamily="34" charset="0"/>
                      </a:endParaRPr>
                    </a:p>
                  </a:txBody>
                  <a:tcPr marL="19050" marR="19050" marT="19050" marB="19050" anchor="ctr"/>
                </a:tc>
                <a:tc>
                  <a:txBody>
                    <a:bodyPr/>
                    <a:lstStyle/>
                    <a:p>
                      <a:pPr algn="l"/>
                      <a:r>
                        <a:rPr lang="en-US" sz="1600" b="1" dirty="0" smtClean="0">
                          <a:solidFill>
                            <a:srgbClr val="FF0000"/>
                          </a:solidFill>
                        </a:rPr>
                        <a:t>≈85</a:t>
                      </a:r>
                      <a:endParaRPr lang="en-US" sz="1600" b="1" dirty="0">
                        <a:solidFill>
                          <a:srgbClr val="FF0000"/>
                        </a:solidFill>
                        <a:latin typeface="Calibri" pitchFamily="34" charset="0"/>
                      </a:endParaRPr>
                    </a:p>
                  </a:txBody>
                  <a:tcPr marL="19050" marR="19050" marT="19050" marB="19050" anchor="ctr"/>
                </a:tc>
              </a:tr>
              <a:tr h="486553">
                <a:tc>
                  <a:txBody>
                    <a:bodyPr/>
                    <a:lstStyle/>
                    <a:p>
                      <a:pPr algn="l"/>
                      <a:r>
                        <a:rPr lang="en-US" sz="1600" b="1" dirty="0" smtClean="0"/>
                        <a:t> TIMI </a:t>
                      </a:r>
                      <a:r>
                        <a:rPr lang="en-US" sz="1600" b="1" dirty="0"/>
                        <a:t>grade 3 flow (%)</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a:t>32</a:t>
                      </a:r>
                      <a:endParaRPr lang="en-US" sz="1600" b="1" dirty="0">
                        <a:solidFill>
                          <a:srgbClr val="FF0000"/>
                        </a:solidFill>
                        <a:latin typeface="Calibri" pitchFamily="34" charset="0"/>
                      </a:endParaRPr>
                    </a:p>
                  </a:txBody>
                  <a:tcPr marL="19050" marR="19050" marT="19050" marB="19050" anchor="ctr"/>
                </a:tc>
                <a:tc>
                  <a:txBody>
                    <a:bodyPr/>
                    <a:lstStyle/>
                    <a:p>
                      <a:pPr algn="l"/>
                      <a:r>
                        <a:rPr lang="en-US" sz="1600" b="1" dirty="0"/>
                        <a:t>54</a:t>
                      </a:r>
                      <a:endParaRPr lang="en-US" sz="1600" b="1" dirty="0">
                        <a:solidFill>
                          <a:srgbClr val="FF0000"/>
                        </a:solidFill>
                        <a:latin typeface="Calibri" pitchFamily="34" charset="0"/>
                      </a:endParaRPr>
                    </a:p>
                  </a:txBody>
                  <a:tcPr marL="19050" marR="19050" marT="19050" marB="19050" anchor="ctr"/>
                </a:tc>
                <a:tc>
                  <a:txBody>
                    <a:bodyPr/>
                    <a:lstStyle/>
                    <a:p>
                      <a:pPr algn="l"/>
                      <a:r>
                        <a:rPr lang="en-US" sz="1600" b="1" dirty="0"/>
                        <a:t>60</a:t>
                      </a:r>
                      <a:endParaRPr lang="en-US" sz="1600" b="1" dirty="0">
                        <a:solidFill>
                          <a:srgbClr val="FF0000"/>
                        </a:solidFill>
                        <a:latin typeface="Calibri" pitchFamily="34" charset="0"/>
                      </a:endParaRPr>
                    </a:p>
                  </a:txBody>
                  <a:tcPr marL="19050" marR="19050" marT="19050" marB="19050" anchor="ctr"/>
                </a:tc>
                <a:tc>
                  <a:txBody>
                    <a:bodyPr/>
                    <a:lstStyle/>
                    <a:p>
                      <a:pPr algn="l"/>
                      <a:r>
                        <a:rPr lang="en-US" sz="1600" b="1" dirty="0"/>
                        <a:t>63</a:t>
                      </a:r>
                      <a:endParaRPr lang="en-US" sz="1600" b="1" dirty="0">
                        <a:solidFill>
                          <a:srgbClr val="FF0000"/>
                        </a:solidFill>
                        <a:latin typeface="Calibri" pitchFamily="34" charset="0"/>
                      </a:endParaRPr>
                    </a:p>
                  </a:txBody>
                  <a:tcPr marL="19050" marR="19050" marT="19050" marB="19050" anchor="ctr"/>
                </a:tc>
              </a:tr>
              <a:tr h="486553">
                <a:tc>
                  <a:txBody>
                    <a:bodyPr/>
                    <a:lstStyle/>
                    <a:p>
                      <a:pPr algn="l"/>
                      <a:r>
                        <a:rPr lang="en-US" sz="1600" b="1" dirty="0" smtClean="0"/>
                        <a:t> Cost </a:t>
                      </a:r>
                      <a:r>
                        <a:rPr lang="en-US" sz="1600" b="1" dirty="0"/>
                        <a:t>per </a:t>
                      </a:r>
                      <a:r>
                        <a:rPr lang="en-US" sz="1600" b="1" dirty="0" smtClean="0"/>
                        <a:t>dose (Rs)</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b="1" dirty="0" smtClean="0"/>
                        <a:t>2500</a:t>
                      </a:r>
                      <a:endParaRPr lang="en-US" sz="1600" b="1" dirty="0">
                        <a:solidFill>
                          <a:schemeClr val="tx1"/>
                        </a:solidFill>
                        <a:latin typeface="Calibri" pitchFamily="34" charset="0"/>
                      </a:endParaRPr>
                    </a:p>
                  </a:txBody>
                  <a:tcPr marL="19050" marR="19050" marT="19050" marB="19050" anchor="ctr"/>
                </a:tc>
                <a:tc>
                  <a:txBody>
                    <a:bodyPr/>
                    <a:lstStyle/>
                    <a:p>
                      <a:pPr algn="l"/>
                      <a:r>
                        <a:rPr lang="en-US" sz="1600" dirty="0" smtClean="0"/>
                        <a:t>39375 (50mg)</a:t>
                      </a:r>
                      <a:endParaRPr lang="en-US" sz="1600" b="1" dirty="0">
                        <a:solidFill>
                          <a:schemeClr val="tx1"/>
                        </a:solidFill>
                        <a:latin typeface="Calibri" pitchFamily="34" charset="0"/>
                      </a:endParaRPr>
                    </a:p>
                  </a:txBody>
                  <a:tcPr marL="19050" marR="19050" marT="19050" marB="19050" anchor="ctr"/>
                </a:tc>
                <a:tc>
                  <a:txBody>
                    <a:bodyPr/>
                    <a:lstStyle/>
                    <a:p>
                      <a:pPr algn="l"/>
                      <a:endParaRPr lang="en-US" sz="1600" b="1" dirty="0">
                        <a:solidFill>
                          <a:schemeClr val="tx1"/>
                        </a:solidFill>
                        <a:latin typeface="Calibri" pitchFamily="34" charset="0"/>
                      </a:endParaRPr>
                    </a:p>
                  </a:txBody>
                  <a:tcPr marL="19050" marR="19050" marT="19050" marB="19050" anchor="ctr"/>
                </a:tc>
                <a:tc>
                  <a:txBody>
                    <a:bodyPr/>
                    <a:lstStyle/>
                    <a:p>
                      <a:pPr algn="l"/>
                      <a:endParaRPr lang="en-US" sz="1600" b="1" dirty="0">
                        <a:solidFill>
                          <a:schemeClr val="tx1"/>
                        </a:solidFill>
                        <a:latin typeface="Calibri" pitchFamily="34" charset="0"/>
                      </a:endParaRPr>
                    </a:p>
                  </a:txBody>
                  <a:tcPr marL="19050" marR="19050" marT="19050" marB="19050" anchor="ctr"/>
                </a:tc>
              </a:tr>
            </a:tbl>
          </a:graphicData>
        </a:graphic>
      </p:graphicFrame>
    </p:spTree>
    <p:extLst>
      <p:ext uri="{BB962C8B-B14F-4D97-AF65-F5344CB8AC3E}">
        <p14:creationId xmlns:p14="http://schemas.microsoft.com/office/powerpoint/2010/main" val="2310363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sz="3600" b="1" smtClean="0">
                <a:solidFill>
                  <a:schemeClr val="accent2"/>
                </a:solidFill>
                <a:ea typeface="ＭＳ Ｐゴシック" panose="020B0600070205080204" pitchFamily="34" charset="-128"/>
                <a:cs typeface="Arial Unicode MS" panose="020B0604020202020204" pitchFamily="34" charset="-128"/>
              </a:rPr>
              <a:t>Adjunctive Antiplatelet Therapy With Fibrinolysis</a:t>
            </a:r>
            <a:endParaRPr lang="en-US" sz="3600" smtClean="0">
              <a:ea typeface="ＭＳ Ｐゴシック" panose="020B0600070205080204" pitchFamily="34" charset="-128"/>
              <a:cs typeface="Geneva" pitchFamily="1" charset="0"/>
            </a:endParaRPr>
          </a:p>
        </p:txBody>
      </p:sp>
      <p:sp>
        <p:nvSpPr>
          <p:cNvPr id="46083" name="TextBox 2"/>
          <p:cNvSpPr txBox="1">
            <a:spLocks noChangeArrowheads="1"/>
          </p:cNvSpPr>
          <p:nvPr/>
        </p:nvSpPr>
        <p:spPr bwMode="auto">
          <a:xfrm>
            <a:off x="2057400" y="2362200"/>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Aspirin (162- to 325-mg loading dose) and clopidogrel (300-mg loading dose for patients ≤75 years of age, 75-mg dose for patients &gt;75 years of age) should be administered to patients with STEMI who receive fibrinolytic therapy.</a:t>
            </a:r>
          </a:p>
        </p:txBody>
      </p:sp>
      <p:grpSp>
        <p:nvGrpSpPr>
          <p:cNvPr id="46084" name="Group 2"/>
          <p:cNvGrpSpPr>
            <a:grpSpLocks/>
          </p:cNvGrpSpPr>
          <p:nvPr/>
        </p:nvGrpSpPr>
        <p:grpSpPr bwMode="auto">
          <a:xfrm>
            <a:off x="260350" y="2192338"/>
            <a:ext cx="1216025" cy="942975"/>
            <a:chOff x="1143000" y="1524000"/>
            <a:chExt cx="1216025" cy="942975"/>
          </a:xfrm>
        </p:grpSpPr>
        <p:grpSp>
          <p:nvGrpSpPr>
            <p:cNvPr id="46085" name="Group 95"/>
            <p:cNvGrpSpPr>
              <a:grpSpLocks/>
            </p:cNvGrpSpPr>
            <p:nvPr/>
          </p:nvGrpSpPr>
          <p:grpSpPr bwMode="auto">
            <a:xfrm>
              <a:off x="1143000" y="1524000"/>
              <a:ext cx="1216025" cy="942975"/>
              <a:chOff x="3986" y="942"/>
              <a:chExt cx="766" cy="594"/>
            </a:xfrm>
          </p:grpSpPr>
          <p:sp>
            <p:nvSpPr>
              <p:cNvPr id="4608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608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608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609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6091"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46092"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46093"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46094"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46086"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Tree>
    <p:extLst>
      <p:ext uri="{BB962C8B-B14F-4D97-AF65-F5344CB8AC3E}">
        <p14:creationId xmlns:p14="http://schemas.microsoft.com/office/powerpoint/2010/main" val="2450061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n-US" sz="3600" b="1" smtClean="0">
                <a:solidFill>
                  <a:schemeClr val="accent2"/>
                </a:solidFill>
                <a:ea typeface="ＭＳ Ｐゴシック" panose="020B0600070205080204" pitchFamily="34" charset="-128"/>
                <a:cs typeface="Arial Unicode MS" panose="020B0604020202020204" pitchFamily="34" charset="-128"/>
              </a:rPr>
              <a:t>Adjunctive Antiplatelet Therapy With Fibrinolysis</a:t>
            </a:r>
            <a:endParaRPr lang="en-US" sz="3600" smtClean="0">
              <a:ea typeface="ＭＳ Ｐゴシック" panose="020B0600070205080204" pitchFamily="34" charset="-128"/>
              <a:cs typeface="Geneva" pitchFamily="1" charset="0"/>
            </a:endParaRPr>
          </a:p>
        </p:txBody>
      </p:sp>
      <p:sp>
        <p:nvSpPr>
          <p:cNvPr id="48131" name="TextBox 6"/>
          <p:cNvSpPr txBox="1">
            <a:spLocks noChangeArrowheads="1"/>
          </p:cNvSpPr>
          <p:nvPr/>
        </p:nvSpPr>
        <p:spPr bwMode="auto">
          <a:xfrm>
            <a:off x="1981200" y="2408238"/>
            <a:ext cx="678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pPr>
            <a:r>
              <a:rPr lang="en-US" sz="1800"/>
              <a:t>aspirin should be continued indefinitely and </a:t>
            </a:r>
          </a:p>
        </p:txBody>
      </p:sp>
      <p:sp>
        <p:nvSpPr>
          <p:cNvPr id="48132" name="TextBox 3"/>
          <p:cNvSpPr txBox="1">
            <a:spLocks noChangeArrowheads="1"/>
          </p:cNvSpPr>
          <p:nvPr/>
        </p:nvSpPr>
        <p:spPr bwMode="auto">
          <a:xfrm>
            <a:off x="1981200" y="1973263"/>
            <a:ext cx="678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In patients with STEMI who receive fibrinolytic therapy: </a:t>
            </a:r>
          </a:p>
        </p:txBody>
      </p:sp>
      <p:grpSp>
        <p:nvGrpSpPr>
          <p:cNvPr id="48133" name="Group 2"/>
          <p:cNvGrpSpPr>
            <a:grpSpLocks/>
          </p:cNvGrpSpPr>
          <p:nvPr/>
        </p:nvGrpSpPr>
        <p:grpSpPr bwMode="auto">
          <a:xfrm>
            <a:off x="304800" y="2209800"/>
            <a:ext cx="1216025" cy="942975"/>
            <a:chOff x="1143000" y="1524000"/>
            <a:chExt cx="1216025" cy="942975"/>
          </a:xfrm>
        </p:grpSpPr>
        <p:grpSp>
          <p:nvGrpSpPr>
            <p:cNvPr id="48157" name="Group 95"/>
            <p:cNvGrpSpPr>
              <a:grpSpLocks/>
            </p:cNvGrpSpPr>
            <p:nvPr/>
          </p:nvGrpSpPr>
          <p:grpSpPr bwMode="auto">
            <a:xfrm>
              <a:off x="1143000" y="1524000"/>
              <a:ext cx="1216025" cy="942975"/>
              <a:chOff x="3986" y="942"/>
              <a:chExt cx="766" cy="594"/>
            </a:xfrm>
          </p:grpSpPr>
          <p:sp>
            <p:nvSpPr>
              <p:cNvPr id="4815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6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6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6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6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4816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4816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4816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48158"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
        <p:nvSpPr>
          <p:cNvPr id="48134" name="TextBox 4"/>
          <p:cNvSpPr txBox="1">
            <a:spLocks noChangeArrowheads="1"/>
          </p:cNvSpPr>
          <p:nvPr/>
        </p:nvSpPr>
        <p:spPr bwMode="auto">
          <a:xfrm>
            <a:off x="2057400" y="342900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pPr>
            <a:r>
              <a:rPr lang="en-US" sz="1800"/>
              <a:t>clopidogrel (75 mg daily) for at least 14 days</a:t>
            </a:r>
          </a:p>
        </p:txBody>
      </p:sp>
      <p:sp>
        <p:nvSpPr>
          <p:cNvPr id="48135" name="TextBox 5"/>
          <p:cNvSpPr txBox="1">
            <a:spLocks noChangeArrowheads="1"/>
          </p:cNvSpPr>
          <p:nvPr/>
        </p:nvSpPr>
        <p:spPr bwMode="auto">
          <a:xfrm>
            <a:off x="2085975" y="4668838"/>
            <a:ext cx="655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lvl="1" eaLnBrk="1" hangingPunct="1">
              <a:spcBef>
                <a:spcPct val="0"/>
              </a:spcBef>
              <a:buFont typeface="Courier New" panose="02070309020205020404" pitchFamily="49" charset="0"/>
              <a:buChar char="o"/>
            </a:pPr>
            <a:r>
              <a:rPr lang="en-US" sz="1800">
                <a:ea typeface="ＭＳ Ｐゴシック" panose="020B0600070205080204" pitchFamily="34" charset="-128"/>
              </a:rPr>
              <a:t>and up to 1 year </a:t>
            </a:r>
          </a:p>
        </p:txBody>
      </p:sp>
      <p:grpSp>
        <p:nvGrpSpPr>
          <p:cNvPr id="48136" name="Group 95"/>
          <p:cNvGrpSpPr>
            <a:grpSpLocks/>
          </p:cNvGrpSpPr>
          <p:nvPr/>
        </p:nvGrpSpPr>
        <p:grpSpPr bwMode="auto">
          <a:xfrm>
            <a:off x="298450" y="4443413"/>
            <a:ext cx="1216025" cy="942975"/>
            <a:chOff x="3986" y="942"/>
            <a:chExt cx="766" cy="594"/>
          </a:xfrm>
        </p:grpSpPr>
        <p:sp>
          <p:nvSpPr>
            <p:cNvPr id="4814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4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50" name="Freeform 289"/>
            <p:cNvSpPr>
              <a:spLocks/>
            </p:cNvSpPr>
            <p:nvPr/>
          </p:nvSpPr>
          <p:spPr bwMode="auto">
            <a:xfrm>
              <a:off x="4032" y="1200"/>
              <a:ext cx="111" cy="246"/>
            </a:xfrm>
            <a:custGeom>
              <a:avLst/>
              <a:gdLst>
                <a:gd name="T0" fmla="*/ 2 w 136"/>
                <a:gd name="T1" fmla="*/ 14 h 270"/>
                <a:gd name="T2" fmla="*/ 2 w 136"/>
                <a:gd name="T3" fmla="*/ 16 h 270"/>
                <a:gd name="T4" fmla="*/ 2 w 136"/>
                <a:gd name="T5" fmla="*/ 18 h 270"/>
                <a:gd name="T6" fmla="*/ 2 w 136"/>
                <a:gd name="T7" fmla="*/ 20 h 270"/>
                <a:gd name="T8" fmla="*/ 2 w 136"/>
                <a:gd name="T9" fmla="*/ 20 h 270"/>
                <a:gd name="T10" fmla="*/ 2 w 136"/>
                <a:gd name="T11" fmla="*/ 20 h 270"/>
                <a:gd name="T12" fmla="*/ 2 w 136"/>
                <a:gd name="T13" fmla="*/ 20 h 270"/>
                <a:gd name="T14" fmla="*/ 2 w 136"/>
                <a:gd name="T15" fmla="*/ 18 h 270"/>
                <a:gd name="T16" fmla="*/ 2 w 136"/>
                <a:gd name="T17" fmla="*/ 17 h 270"/>
                <a:gd name="T18" fmla="*/ 2 w 136"/>
                <a:gd name="T19" fmla="*/ 15 h 270"/>
                <a:gd name="T20" fmla="*/ 2 w 136"/>
                <a:gd name="T21" fmla="*/ 14 h 270"/>
                <a:gd name="T22" fmla="*/ 1 w 136"/>
                <a:gd name="T23" fmla="*/ 12 h 270"/>
                <a:gd name="T24" fmla="*/ 0 w 136"/>
                <a:gd name="T25" fmla="*/ 9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6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6 h 270"/>
                <a:gd name="T62" fmla="*/ 2 w 136"/>
                <a:gd name="T63" fmla="*/ 8 h 270"/>
                <a:gd name="T64" fmla="*/ 2 w 136"/>
                <a:gd name="T65" fmla="*/ 10 h 270"/>
                <a:gd name="T66" fmla="*/ 2 w 136"/>
                <a:gd name="T67" fmla="*/ 13 h 270"/>
                <a:gd name="T68" fmla="*/ 2 w 136"/>
                <a:gd name="T69" fmla="*/ 14 h 270"/>
                <a:gd name="T70" fmla="*/ 2 w 136"/>
                <a:gd name="T71" fmla="*/ 15 h 270"/>
                <a:gd name="T72" fmla="*/ 2 w 136"/>
                <a:gd name="T73" fmla="*/ 15 h 270"/>
                <a:gd name="T74" fmla="*/ 2 w 136"/>
                <a:gd name="T75" fmla="*/ 15 h 270"/>
                <a:gd name="T76" fmla="*/ 2 w 136"/>
                <a:gd name="T77" fmla="*/ 15 h 270"/>
                <a:gd name="T78" fmla="*/ 2 w 136"/>
                <a:gd name="T79" fmla="*/ 15 h 270"/>
                <a:gd name="T80" fmla="*/ 2 w 136"/>
                <a:gd name="T81" fmla="*/ 15 h 270"/>
                <a:gd name="T82" fmla="*/ 2 w 136"/>
                <a:gd name="T83" fmla="*/ 13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4815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5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5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4815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4815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4815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grpSp>
        <p:nvGrpSpPr>
          <p:cNvPr id="48137" name="Group 2"/>
          <p:cNvGrpSpPr>
            <a:grpSpLocks/>
          </p:cNvGrpSpPr>
          <p:nvPr/>
        </p:nvGrpSpPr>
        <p:grpSpPr bwMode="auto">
          <a:xfrm>
            <a:off x="293688" y="3263900"/>
            <a:ext cx="1216025" cy="942975"/>
            <a:chOff x="1143000" y="1524000"/>
            <a:chExt cx="1216025" cy="942975"/>
          </a:xfrm>
        </p:grpSpPr>
        <p:grpSp>
          <p:nvGrpSpPr>
            <p:cNvPr id="48138" name="Group 95"/>
            <p:cNvGrpSpPr>
              <a:grpSpLocks/>
            </p:cNvGrpSpPr>
            <p:nvPr/>
          </p:nvGrpSpPr>
          <p:grpSpPr bwMode="auto">
            <a:xfrm>
              <a:off x="1143000" y="1524000"/>
              <a:ext cx="1216025" cy="942975"/>
              <a:chOff x="3986" y="942"/>
              <a:chExt cx="766" cy="594"/>
            </a:xfrm>
          </p:grpSpPr>
          <p:sp>
            <p:nvSpPr>
              <p:cNvPr id="4814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4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4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4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48144"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48145"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48146"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48147"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48139"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Tree>
    <p:extLst>
      <p:ext uri="{BB962C8B-B14F-4D97-AF65-F5344CB8AC3E}">
        <p14:creationId xmlns:p14="http://schemas.microsoft.com/office/powerpoint/2010/main" val="3329193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sz="3600" b="1" smtClean="0">
                <a:solidFill>
                  <a:schemeClr val="accent2"/>
                </a:solidFill>
                <a:ea typeface="ＭＳ Ｐゴシック" panose="020B0600070205080204" pitchFamily="34" charset="-128"/>
                <a:cs typeface="Arial Unicode MS" panose="020B0604020202020204" pitchFamily="34" charset="-128"/>
              </a:rPr>
              <a:t>Adjunctive Antiplatelet Therapy With Fibrinolysis</a:t>
            </a:r>
            <a:endParaRPr lang="en-US" sz="3600" smtClean="0">
              <a:ea typeface="ＭＳ Ｐゴシック" panose="020B0600070205080204" pitchFamily="34" charset="-128"/>
              <a:cs typeface="Geneva" pitchFamily="1" charset="0"/>
            </a:endParaRPr>
          </a:p>
        </p:txBody>
      </p:sp>
      <p:sp>
        <p:nvSpPr>
          <p:cNvPr id="50179" name="TextBox 6"/>
          <p:cNvSpPr txBox="1">
            <a:spLocks noChangeArrowheads="1"/>
          </p:cNvSpPr>
          <p:nvPr/>
        </p:nvSpPr>
        <p:spPr bwMode="auto">
          <a:xfrm>
            <a:off x="1981200" y="2408238"/>
            <a:ext cx="678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It is reasonable to use aspirin 81 mg per day in preference to higher maintenance doses after fibrinolytic therapy. </a:t>
            </a:r>
          </a:p>
        </p:txBody>
      </p:sp>
      <p:grpSp>
        <p:nvGrpSpPr>
          <p:cNvPr id="50180" name="Group 8"/>
          <p:cNvGrpSpPr>
            <a:grpSpLocks/>
          </p:cNvGrpSpPr>
          <p:nvPr/>
        </p:nvGrpSpPr>
        <p:grpSpPr bwMode="auto">
          <a:xfrm>
            <a:off x="296863" y="2197100"/>
            <a:ext cx="1216025" cy="942975"/>
            <a:chOff x="3810000" y="2667000"/>
            <a:chExt cx="1216025" cy="942975"/>
          </a:xfrm>
        </p:grpSpPr>
        <p:grpSp>
          <p:nvGrpSpPr>
            <p:cNvPr id="50181" name="Group 95"/>
            <p:cNvGrpSpPr>
              <a:grpSpLocks/>
            </p:cNvGrpSpPr>
            <p:nvPr/>
          </p:nvGrpSpPr>
          <p:grpSpPr bwMode="auto">
            <a:xfrm>
              <a:off x="3810000" y="2667000"/>
              <a:ext cx="1216025" cy="942975"/>
              <a:chOff x="3986" y="942"/>
              <a:chExt cx="766" cy="594"/>
            </a:xfrm>
          </p:grpSpPr>
          <p:sp>
            <p:nvSpPr>
              <p:cNvPr id="5018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018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018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018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0187"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50188"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50189"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50190"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50182"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28327449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z="2800" b="1" smtClean="0">
                <a:solidFill>
                  <a:schemeClr val="accent2"/>
                </a:solidFill>
                <a:ea typeface="ＭＳ Ｐゴシック" panose="020B0600070205080204" pitchFamily="34" charset="-128"/>
                <a:cs typeface="Arial Unicode MS" panose="020B0604020202020204" pitchFamily="34" charset="-128"/>
              </a:rPr>
              <a:t>Adjunctive Anticoagulant Therapy With Fibrinolysis</a:t>
            </a:r>
            <a:endParaRPr lang="en-US" sz="2800" smtClean="0">
              <a:ea typeface="ＭＳ Ｐゴシック" panose="020B0600070205080204" pitchFamily="34" charset="-128"/>
              <a:cs typeface="Geneva" pitchFamily="1" charset="0"/>
            </a:endParaRPr>
          </a:p>
        </p:txBody>
      </p:sp>
      <p:sp>
        <p:nvSpPr>
          <p:cNvPr id="53251" name="TextBox 6"/>
          <p:cNvSpPr txBox="1">
            <a:spLocks noChangeArrowheads="1"/>
          </p:cNvSpPr>
          <p:nvPr/>
        </p:nvSpPr>
        <p:spPr bwMode="auto">
          <a:xfrm>
            <a:off x="1981200" y="1646238"/>
            <a:ext cx="6781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600"/>
              <a:t>Patients with STEMI undergoing reperfusion with fibrinolytic therapy should receive anticoagulant therapy for a minimum of 48 hours, and preferably for the duration of the index hospitalization, up to 8 days or until revascularization if performed. Recommended regimens include:</a:t>
            </a:r>
          </a:p>
        </p:txBody>
      </p:sp>
      <p:sp>
        <p:nvSpPr>
          <p:cNvPr id="53252" name="TextBox 1"/>
          <p:cNvSpPr txBox="1">
            <a:spLocks noChangeArrowheads="1"/>
          </p:cNvSpPr>
          <p:nvPr/>
        </p:nvSpPr>
        <p:spPr bwMode="auto">
          <a:xfrm>
            <a:off x="1981200" y="2886075"/>
            <a:ext cx="6781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spcAft>
                <a:spcPts val="600"/>
              </a:spcAft>
              <a:buFontTx/>
              <a:buAutoNum type="alphaLcPeriod"/>
            </a:pPr>
            <a:r>
              <a:rPr lang="en-US" sz="1600"/>
              <a:t>UFH administered as a weight-adjusted intravenous bolus and infusion to obtain an activated partial thromboplastin time of 1.5 to 2.0 times control, for 48 hours or until revascularization;</a:t>
            </a:r>
          </a:p>
          <a:p>
            <a:pPr eaLnBrk="1" hangingPunct="1">
              <a:spcBef>
                <a:spcPts val="600"/>
              </a:spcBef>
              <a:spcAft>
                <a:spcPts val="600"/>
              </a:spcAft>
              <a:buFontTx/>
              <a:buAutoNum type="alphaLcPeriod"/>
            </a:pPr>
            <a:r>
              <a:rPr lang="en-US" sz="1600"/>
              <a:t>Enoxaparin administered according to age, weight, and creatinine clearance, given as an intravenous bolus, followed in 15 minutes by subcutaneous injection for the duration of the index hospitalization, up to 8 days or until revascularization; or </a:t>
            </a:r>
          </a:p>
          <a:p>
            <a:pPr eaLnBrk="1" hangingPunct="1">
              <a:spcBef>
                <a:spcPts val="600"/>
              </a:spcBef>
              <a:buFontTx/>
              <a:buAutoNum type="alphaLcPeriod"/>
            </a:pPr>
            <a:r>
              <a:rPr lang="en-US" sz="1600"/>
              <a:t>Fondaparinux administered with initial intravenous dose, followed in 24 hours by daily subcutaneous injections if the estimated creatinine clearance is greater than 30 mL/min, for the duration of the index hospitalization, up to 8 days or until revascularization. </a:t>
            </a:r>
          </a:p>
        </p:txBody>
      </p:sp>
      <p:grpSp>
        <p:nvGrpSpPr>
          <p:cNvPr id="53253" name="Group 2"/>
          <p:cNvGrpSpPr>
            <a:grpSpLocks/>
          </p:cNvGrpSpPr>
          <p:nvPr/>
        </p:nvGrpSpPr>
        <p:grpSpPr bwMode="auto">
          <a:xfrm>
            <a:off x="284163" y="1452563"/>
            <a:ext cx="1216025" cy="942975"/>
            <a:chOff x="1143000" y="1524000"/>
            <a:chExt cx="1216025" cy="942975"/>
          </a:xfrm>
        </p:grpSpPr>
        <p:grpSp>
          <p:nvGrpSpPr>
            <p:cNvPr id="53286" name="Group 95"/>
            <p:cNvGrpSpPr>
              <a:grpSpLocks/>
            </p:cNvGrpSpPr>
            <p:nvPr/>
          </p:nvGrpSpPr>
          <p:grpSpPr bwMode="auto">
            <a:xfrm>
              <a:off x="1143000" y="1524000"/>
              <a:ext cx="1216025" cy="942975"/>
              <a:chOff x="3986" y="942"/>
              <a:chExt cx="766" cy="594"/>
            </a:xfrm>
          </p:grpSpPr>
          <p:sp>
            <p:nvSpPr>
              <p:cNvPr id="5328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8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9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9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92"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53293"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53294"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53295"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53287"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grpSp>
        <p:nvGrpSpPr>
          <p:cNvPr id="53254" name="Group 2"/>
          <p:cNvGrpSpPr>
            <a:grpSpLocks/>
          </p:cNvGrpSpPr>
          <p:nvPr/>
        </p:nvGrpSpPr>
        <p:grpSpPr bwMode="auto">
          <a:xfrm>
            <a:off x="300038" y="3725863"/>
            <a:ext cx="1216025" cy="942975"/>
            <a:chOff x="1143000" y="1524000"/>
            <a:chExt cx="1216025" cy="942975"/>
          </a:xfrm>
        </p:grpSpPr>
        <p:grpSp>
          <p:nvGrpSpPr>
            <p:cNvPr id="53276" name="Group 95"/>
            <p:cNvGrpSpPr>
              <a:grpSpLocks/>
            </p:cNvGrpSpPr>
            <p:nvPr/>
          </p:nvGrpSpPr>
          <p:grpSpPr bwMode="auto">
            <a:xfrm>
              <a:off x="1143000" y="1524000"/>
              <a:ext cx="1216025" cy="942975"/>
              <a:chOff x="3986" y="942"/>
              <a:chExt cx="766" cy="594"/>
            </a:xfrm>
          </p:grpSpPr>
          <p:sp>
            <p:nvSpPr>
              <p:cNvPr id="5327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7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8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8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82"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53283"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53284"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53285"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53277"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grpSp>
        <p:nvGrpSpPr>
          <p:cNvPr id="53255" name="Group 95"/>
          <p:cNvGrpSpPr>
            <a:grpSpLocks/>
          </p:cNvGrpSpPr>
          <p:nvPr/>
        </p:nvGrpSpPr>
        <p:grpSpPr bwMode="auto">
          <a:xfrm>
            <a:off x="282575" y="2638425"/>
            <a:ext cx="1216025" cy="942975"/>
            <a:chOff x="3986" y="942"/>
            <a:chExt cx="766" cy="594"/>
          </a:xfrm>
        </p:grpSpPr>
        <p:sp>
          <p:nvSpPr>
            <p:cNvPr id="5326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6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69" name="Freeform 289"/>
            <p:cNvSpPr>
              <a:spLocks/>
            </p:cNvSpPr>
            <p:nvPr/>
          </p:nvSpPr>
          <p:spPr bwMode="auto">
            <a:xfrm>
              <a:off x="4032" y="1200"/>
              <a:ext cx="111" cy="246"/>
            </a:xfrm>
            <a:custGeom>
              <a:avLst/>
              <a:gdLst>
                <a:gd name="T0" fmla="*/ 2 w 136"/>
                <a:gd name="T1" fmla="*/ 26 h 270"/>
                <a:gd name="T2" fmla="*/ 2 w 136"/>
                <a:gd name="T3" fmla="*/ 32 h 270"/>
                <a:gd name="T4" fmla="*/ 2 w 136"/>
                <a:gd name="T5" fmla="*/ 35 h 270"/>
                <a:gd name="T6" fmla="*/ 2 w 136"/>
                <a:gd name="T7" fmla="*/ 38 h 270"/>
                <a:gd name="T8" fmla="*/ 2 w 136"/>
                <a:gd name="T9" fmla="*/ 38 h 270"/>
                <a:gd name="T10" fmla="*/ 2 w 136"/>
                <a:gd name="T11" fmla="*/ 38 h 270"/>
                <a:gd name="T12" fmla="*/ 2 w 136"/>
                <a:gd name="T13" fmla="*/ 37 h 270"/>
                <a:gd name="T14" fmla="*/ 2 w 136"/>
                <a:gd name="T15" fmla="*/ 35 h 270"/>
                <a:gd name="T16" fmla="*/ 2 w 136"/>
                <a:gd name="T17" fmla="*/ 33 h 270"/>
                <a:gd name="T18" fmla="*/ 2 w 136"/>
                <a:gd name="T19" fmla="*/ 30 h 270"/>
                <a:gd name="T20" fmla="*/ 2 w 136"/>
                <a:gd name="T21" fmla="*/ 26 h 270"/>
                <a:gd name="T22" fmla="*/ 1 w 136"/>
                <a:gd name="T23" fmla="*/ 22 h 270"/>
                <a:gd name="T24" fmla="*/ 0 w 136"/>
                <a:gd name="T25" fmla="*/ 16 h 270"/>
                <a:gd name="T26" fmla="*/ 2 w 136"/>
                <a:gd name="T27" fmla="*/ 11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6 h 270"/>
                <a:gd name="T44" fmla="*/ 2 w 136"/>
                <a:gd name="T45" fmla="*/ 11 h 270"/>
                <a:gd name="T46" fmla="*/ 2 w 136"/>
                <a:gd name="T47" fmla="*/ 13 h 270"/>
                <a:gd name="T48" fmla="*/ 2 w 136"/>
                <a:gd name="T49" fmla="*/ 12 h 270"/>
                <a:gd name="T50" fmla="*/ 2 w 136"/>
                <a:gd name="T51" fmla="*/ 10 h 270"/>
                <a:gd name="T52" fmla="*/ 2 w 136"/>
                <a:gd name="T53" fmla="*/ 9 h 270"/>
                <a:gd name="T54" fmla="*/ 2 w 136"/>
                <a:gd name="T55" fmla="*/ 9 h 270"/>
                <a:gd name="T56" fmla="*/ 2 w 136"/>
                <a:gd name="T57" fmla="*/ 10 h 270"/>
                <a:gd name="T58" fmla="*/ 2 w 136"/>
                <a:gd name="T59" fmla="*/ 11 h 270"/>
                <a:gd name="T60" fmla="*/ 2 w 136"/>
                <a:gd name="T61" fmla="*/ 13 h 270"/>
                <a:gd name="T62" fmla="*/ 2 w 136"/>
                <a:gd name="T63" fmla="*/ 15 h 270"/>
                <a:gd name="T64" fmla="*/ 2 w 136"/>
                <a:gd name="T65" fmla="*/ 19 h 270"/>
                <a:gd name="T66" fmla="*/ 2 w 136"/>
                <a:gd name="T67" fmla="*/ 24 h 270"/>
                <a:gd name="T68" fmla="*/ 2 w 136"/>
                <a:gd name="T69" fmla="*/ 26 h 270"/>
                <a:gd name="T70" fmla="*/ 2 w 136"/>
                <a:gd name="T71" fmla="*/ 28 h 270"/>
                <a:gd name="T72" fmla="*/ 2 w 136"/>
                <a:gd name="T73" fmla="*/ 29 h 270"/>
                <a:gd name="T74" fmla="*/ 2 w 136"/>
                <a:gd name="T75" fmla="*/ 29 h 270"/>
                <a:gd name="T76" fmla="*/ 2 w 136"/>
                <a:gd name="T77" fmla="*/ 29 h 270"/>
                <a:gd name="T78" fmla="*/ 2 w 136"/>
                <a:gd name="T79" fmla="*/ 29 h 270"/>
                <a:gd name="T80" fmla="*/ 2 w 136"/>
                <a:gd name="T81" fmla="*/ 28 h 270"/>
                <a:gd name="T82" fmla="*/ 2 w 136"/>
                <a:gd name="T83" fmla="*/ 24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5327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7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72"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53273"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53274"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53275"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grpSp>
        <p:nvGrpSpPr>
          <p:cNvPr id="53256" name="Group 3"/>
          <p:cNvGrpSpPr>
            <a:grpSpLocks/>
          </p:cNvGrpSpPr>
          <p:nvPr/>
        </p:nvGrpSpPr>
        <p:grpSpPr bwMode="auto">
          <a:xfrm>
            <a:off x="298450" y="4829175"/>
            <a:ext cx="1216025" cy="942975"/>
            <a:chOff x="3810000" y="1524000"/>
            <a:chExt cx="1216025" cy="942975"/>
          </a:xfrm>
        </p:grpSpPr>
        <p:grpSp>
          <p:nvGrpSpPr>
            <p:cNvPr id="53257" name="Group 95"/>
            <p:cNvGrpSpPr>
              <a:grpSpLocks/>
            </p:cNvGrpSpPr>
            <p:nvPr/>
          </p:nvGrpSpPr>
          <p:grpSpPr bwMode="auto">
            <a:xfrm>
              <a:off x="3810000" y="1524000"/>
              <a:ext cx="1216025" cy="942975"/>
              <a:chOff x="3986" y="942"/>
              <a:chExt cx="766" cy="594"/>
            </a:xfrm>
          </p:grpSpPr>
          <p:sp>
            <p:nvSpPr>
              <p:cNvPr id="5325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6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6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6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5326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5326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5326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5326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53258"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204109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z="2400" b="1" smtClean="0">
                <a:solidFill>
                  <a:schemeClr val="accent2"/>
                </a:solidFill>
                <a:ea typeface="ＭＳ Ｐゴシック" panose="020B0600070205080204" pitchFamily="34" charset="-128"/>
                <a:cs typeface="Arial Unicode MS" panose="020B0604020202020204" pitchFamily="34" charset="-128"/>
              </a:rPr>
              <a:t>Adjunctive Antithrombotic Therapy to Support Reperfusion With Fibrinolytic Therapy</a:t>
            </a:r>
            <a:endParaRPr lang="en-US" sz="2400" smtClean="0">
              <a:ea typeface="ＭＳ Ｐゴシック" panose="020B0600070205080204" pitchFamily="34" charset="-128"/>
              <a:cs typeface="Geneva" pitchFamily="1" charset="0"/>
            </a:endParaRPr>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2359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0878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z="2400" b="1" smtClean="0">
                <a:solidFill>
                  <a:schemeClr val="accent2"/>
                </a:solidFill>
                <a:ea typeface="ＭＳ Ｐゴシック" panose="020B0600070205080204" pitchFamily="34" charset="-128"/>
                <a:cs typeface="Arial Unicode MS" panose="020B0604020202020204" pitchFamily="34" charset="-128"/>
              </a:rPr>
              <a:t>Adjunctive Antithrombotic Therapy to Support Reperfusion With Fibrinolytic Therapy (cont.)</a:t>
            </a:r>
            <a:endParaRPr lang="en-US" sz="2400" smtClean="0">
              <a:ea typeface="ＭＳ Ｐゴシック" panose="020B0600070205080204" pitchFamily="34" charset="-128"/>
              <a:cs typeface="Geneva" pitchFamily="1" charset="0"/>
            </a:endParaRPr>
          </a:p>
        </p:txBody>
      </p:sp>
      <p:pic>
        <p:nvPicPr>
          <p:cNvPr id="573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28788"/>
            <a:ext cx="8458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09800"/>
            <a:ext cx="8153400"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433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3"/>
          <p:cNvSpPr>
            <a:spLocks noGrp="1" noChangeArrowheads="1"/>
          </p:cNvSpPr>
          <p:nvPr>
            <p:ph type="title"/>
          </p:nvPr>
        </p:nvSpPr>
        <p:spPr>
          <a:xfrm>
            <a:off x="381000" y="152400"/>
            <a:ext cx="8382000" cy="609600"/>
          </a:xfrm>
        </p:spPr>
        <p:txBody>
          <a:bodyPr>
            <a:normAutofit fontScale="90000"/>
          </a:bodyPr>
          <a:lstStyle/>
          <a:p>
            <a:r>
              <a:rPr lang="en-US" altLang="en-US" sz="2400" b="1" dirty="0" smtClean="0">
                <a:solidFill>
                  <a:schemeClr val="accent2"/>
                </a:solidFill>
                <a:ea typeface="ＭＳ Ｐゴシック" panose="020B0600070205080204" pitchFamily="34" charset="-128"/>
                <a:cs typeface="Geneva" pitchFamily="1" charset="0"/>
              </a:rPr>
              <a:t>Duration of DAPT in Patients With STEMI Treated With </a:t>
            </a:r>
            <a:r>
              <a:rPr lang="en-US" altLang="en-US" sz="2400" b="1" dirty="0" err="1" smtClean="0">
                <a:solidFill>
                  <a:schemeClr val="accent2"/>
                </a:solidFill>
                <a:ea typeface="ＭＳ Ｐゴシック" panose="020B0600070205080204" pitchFamily="34" charset="-128"/>
                <a:cs typeface="Geneva" pitchFamily="1" charset="0"/>
              </a:rPr>
              <a:t>Fibrinolytic</a:t>
            </a:r>
            <a:r>
              <a:rPr lang="en-US" altLang="en-US" sz="2400" b="1" dirty="0" smtClean="0">
                <a:solidFill>
                  <a:schemeClr val="accent2"/>
                </a:solidFill>
                <a:ea typeface="ＭＳ Ｐゴシック" panose="020B0600070205080204" pitchFamily="34" charset="-128"/>
                <a:cs typeface="Geneva" pitchFamily="1" charset="0"/>
              </a:rPr>
              <a:t> Therapy (2016)</a:t>
            </a:r>
          </a:p>
        </p:txBody>
      </p:sp>
      <p:sp>
        <p:nvSpPr>
          <p:cNvPr id="3" name="Rectangle 2"/>
          <p:cNvSpPr/>
          <p:nvPr/>
        </p:nvSpPr>
        <p:spPr>
          <a:xfrm>
            <a:off x="457200" y="5791200"/>
            <a:ext cx="2108200" cy="369888"/>
          </a:xfrm>
          <a:prstGeom prst="rect">
            <a:avLst/>
          </a:prstGeom>
        </p:spPr>
        <p:txBody>
          <a:bodyPr wrap="none">
            <a:spAutoFit/>
          </a:bodyPr>
          <a:lstStyle/>
          <a:p>
            <a:pPr eaLnBrk="1" hangingPunct="1">
              <a:defRPr/>
            </a:pPr>
            <a:r>
              <a:rPr lang="en-US" sz="1050" dirty="0"/>
              <a:t>SR indicates systematic review</a:t>
            </a:r>
            <a:r>
              <a:rPr lang="en-US" dirty="0"/>
              <a:t>.</a:t>
            </a:r>
          </a:p>
        </p:txBody>
      </p:sp>
      <p:graphicFrame>
        <p:nvGraphicFramePr>
          <p:cNvPr id="4" name="Table 3"/>
          <p:cNvGraphicFramePr>
            <a:graphicFrameLocks noGrp="1"/>
          </p:cNvGraphicFramePr>
          <p:nvPr/>
        </p:nvGraphicFramePr>
        <p:xfrm>
          <a:off x="457200" y="1143000"/>
          <a:ext cx="8382000" cy="5240726"/>
        </p:xfrm>
        <a:graphic>
          <a:graphicData uri="http://schemas.openxmlformats.org/drawingml/2006/table">
            <a:tbl>
              <a:tblPr firstRow="1" firstCol="1" bandRow="1"/>
              <a:tblGrid>
                <a:gridCol w="961094"/>
                <a:gridCol w="945338"/>
                <a:gridCol w="6475568"/>
              </a:tblGrid>
              <a:tr h="363926">
                <a:tc>
                  <a:txBody>
                    <a:bodyPr/>
                    <a:lstStyle/>
                    <a:p>
                      <a:pPr marL="0" marR="0" indent="0" algn="ctr">
                        <a:lnSpc>
                          <a:spcPct val="100000"/>
                        </a:lnSpc>
                        <a:spcBef>
                          <a:spcPts val="0"/>
                        </a:spcBef>
                        <a:spcAft>
                          <a:spcPts val="0"/>
                        </a:spcAft>
                      </a:pPr>
                      <a:r>
                        <a:rPr lang="en-US" sz="2000" b="1" dirty="0">
                          <a:effectLst/>
                          <a:latin typeface="+mn-lt"/>
                          <a:ea typeface="Times New Roman"/>
                        </a:rPr>
                        <a:t>COR</a:t>
                      </a:r>
                      <a:endParaRPr lang="en-US" sz="2000" b="1"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effectLst/>
                          <a:latin typeface="+mn-lt"/>
                          <a:ea typeface="Times New Roman"/>
                        </a:rPr>
                        <a:t>LOE</a:t>
                      </a:r>
                      <a:endParaRPr lang="en-US" sz="2000" b="1"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lnSpc>
                          <a:spcPct val="100000"/>
                        </a:lnSpc>
                        <a:spcBef>
                          <a:spcPts val="0"/>
                        </a:spcBef>
                        <a:spcAft>
                          <a:spcPts val="0"/>
                        </a:spcAft>
                      </a:pPr>
                      <a:r>
                        <a:rPr lang="en-US" sz="2000" b="1" dirty="0">
                          <a:effectLst/>
                          <a:latin typeface="+mn-lt"/>
                          <a:ea typeface="Times New Roman"/>
                        </a:rPr>
                        <a:t>Recommendations</a:t>
                      </a:r>
                      <a:endParaRPr lang="en-US" sz="2000" b="1"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935">
                <a:tc rowSpan="2">
                  <a:txBody>
                    <a:bodyPr/>
                    <a:lstStyle/>
                    <a:p>
                      <a:pPr marL="0" marR="0" indent="0" algn="ctr">
                        <a:lnSpc>
                          <a:spcPct val="100000"/>
                        </a:lnSpc>
                        <a:spcBef>
                          <a:spcPts val="0"/>
                        </a:spcBef>
                        <a:spcAft>
                          <a:spcPts val="0"/>
                        </a:spcAft>
                      </a:pPr>
                      <a:r>
                        <a:rPr lang="en-US" sz="2000" b="0" dirty="0">
                          <a:effectLst/>
                          <a:latin typeface="+mn-lt"/>
                          <a:ea typeface="Times New Roman"/>
                        </a:rPr>
                        <a:t>I</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A</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2">
                  <a:txBody>
                    <a:bodyPr/>
                    <a:lstStyle/>
                    <a:p>
                      <a:pPr marL="0" marR="0" indent="0">
                        <a:lnSpc>
                          <a:spcPct val="100000"/>
                        </a:lnSpc>
                        <a:spcBef>
                          <a:spcPts val="0"/>
                        </a:spcBef>
                        <a:spcAft>
                          <a:spcPts val="0"/>
                        </a:spcAft>
                      </a:pPr>
                      <a:r>
                        <a:rPr lang="en-US" sz="2000" b="0" dirty="0">
                          <a:effectLst/>
                          <a:latin typeface="+mn-lt"/>
                          <a:ea typeface="Times New Roman"/>
                        </a:rPr>
                        <a:t>In patients with STEMI treated with DAPT in conjunction with fibrinolytic therapy, </a:t>
                      </a:r>
                      <a:r>
                        <a:rPr lang="en-US" sz="2000" b="0" dirty="0">
                          <a:effectLst/>
                          <a:latin typeface="+mn-lt"/>
                          <a:ea typeface="Calibri"/>
                        </a:rPr>
                        <a:t>P2Y</a:t>
                      </a:r>
                      <a:r>
                        <a:rPr lang="en-US" sz="2000" b="0" baseline="-25000" dirty="0">
                          <a:effectLst/>
                          <a:latin typeface="+mn-lt"/>
                          <a:ea typeface="Calibri"/>
                        </a:rPr>
                        <a:t>12</a:t>
                      </a:r>
                      <a:r>
                        <a:rPr lang="en-US" sz="2000" b="0" dirty="0">
                          <a:effectLst/>
                          <a:latin typeface="+mn-lt"/>
                          <a:ea typeface="Calibri"/>
                        </a:rPr>
                        <a:t> inhibitor therapy (clopidogrel) </a:t>
                      </a:r>
                      <a:r>
                        <a:rPr lang="en-US" sz="2000" b="0" dirty="0">
                          <a:effectLst/>
                          <a:latin typeface="+mn-lt"/>
                          <a:ea typeface="Times New Roman"/>
                        </a:rPr>
                        <a:t>should be continued for a minimum of 14 days (</a:t>
                      </a:r>
                      <a:r>
                        <a:rPr lang="en-US" sz="2000" b="0" i="1" dirty="0">
                          <a:effectLst/>
                          <a:latin typeface="+mn-lt"/>
                          <a:ea typeface="Times New Roman"/>
                        </a:rPr>
                        <a:t>Level of Evidence: A</a:t>
                      </a:r>
                      <a:r>
                        <a:rPr lang="en-US" sz="2000" b="0" dirty="0" smtClean="0">
                          <a:effectLst/>
                          <a:latin typeface="+mn-lt"/>
                          <a:ea typeface="Times New Roman"/>
                        </a:rPr>
                        <a:t>) </a:t>
                      </a:r>
                      <a:r>
                        <a:rPr lang="en-US" sz="2000" b="0" dirty="0">
                          <a:effectLst/>
                          <a:latin typeface="+mn-lt"/>
                          <a:ea typeface="Times New Roman"/>
                        </a:rPr>
                        <a:t>and ideally at least 12 months (</a:t>
                      </a:r>
                      <a:r>
                        <a:rPr lang="en-US" sz="2000" b="0" i="1" dirty="0">
                          <a:effectLst/>
                          <a:latin typeface="+mn-lt"/>
                          <a:ea typeface="Times New Roman"/>
                        </a:rPr>
                        <a:t>Level of Evidence: C-EO</a:t>
                      </a:r>
                      <a:r>
                        <a:rPr lang="en-US" sz="2000" b="0" dirty="0">
                          <a:effectLst/>
                          <a:latin typeface="+mn-lt"/>
                          <a:ea typeface="Times New Roman"/>
                        </a:rPr>
                        <a:t>).</a:t>
                      </a:r>
                      <a:r>
                        <a:rPr lang="en-US" sz="2000" b="0" i="1" dirty="0">
                          <a:effectLst/>
                          <a:latin typeface="+mn-lt"/>
                          <a:ea typeface="Times New Roman"/>
                        </a:rPr>
                        <a:t>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277">
                <a:tc vMerge="1">
                  <a:txBody>
                    <a:bodyPr/>
                    <a:lstStyle/>
                    <a:p>
                      <a:endParaRPr lang="en-US"/>
                    </a:p>
                  </a:txBody>
                  <a:tcPr/>
                </a:tc>
                <a:tc>
                  <a:txBody>
                    <a:bodyPr/>
                    <a:lstStyle/>
                    <a:p>
                      <a:pPr marL="0" marR="0" indent="0" algn="ctr">
                        <a:lnSpc>
                          <a:spcPct val="100000"/>
                        </a:lnSpc>
                        <a:spcBef>
                          <a:spcPts val="0"/>
                        </a:spcBef>
                        <a:spcAft>
                          <a:spcPts val="0"/>
                        </a:spcAft>
                      </a:pPr>
                      <a:r>
                        <a:rPr lang="en-US" sz="2000" b="0" dirty="0">
                          <a:effectLst/>
                          <a:latin typeface="+mn-lt"/>
                          <a:ea typeface="Times New Roman"/>
                        </a:rPr>
                        <a:t>C-EO</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vMerge="1">
                  <a:txBody>
                    <a:bodyPr/>
                    <a:lstStyle/>
                    <a:p>
                      <a:endParaRPr lang="en-US"/>
                    </a:p>
                  </a:txBody>
                  <a:tcPr/>
                </a:tc>
              </a:tr>
              <a:tr h="729396">
                <a:tc>
                  <a:txBody>
                    <a:bodyPr/>
                    <a:lstStyle/>
                    <a:p>
                      <a:pPr marL="0" marR="0" indent="0" algn="ctr">
                        <a:lnSpc>
                          <a:spcPct val="100000"/>
                        </a:lnSpc>
                        <a:spcBef>
                          <a:spcPts val="0"/>
                        </a:spcBef>
                        <a:spcAft>
                          <a:spcPts val="0"/>
                        </a:spcAft>
                      </a:pPr>
                      <a:r>
                        <a:rPr lang="en-US" sz="2000" b="0" dirty="0">
                          <a:effectLst/>
                          <a:latin typeface="+mn-lt"/>
                          <a:ea typeface="Times New Roman"/>
                        </a:rPr>
                        <a:t>I</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B-NR</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nSpc>
                          <a:spcPct val="100000"/>
                        </a:lnSpc>
                        <a:spcBef>
                          <a:spcPts val="0"/>
                        </a:spcBef>
                        <a:spcAft>
                          <a:spcPts val="0"/>
                        </a:spcAft>
                      </a:pPr>
                      <a:r>
                        <a:rPr lang="en-US" sz="2000" b="0" dirty="0">
                          <a:effectLst/>
                          <a:latin typeface="+mn-lt"/>
                          <a:ea typeface="Calibri"/>
                        </a:rPr>
                        <a:t>In patients treated with DAPT, a daily aspirin dose of 81 mg (range, 75 mg to 100 mg) is </a:t>
                      </a:r>
                      <a:r>
                        <a:rPr lang="en-US" sz="2000" b="0" dirty="0" smtClean="0">
                          <a:effectLst/>
                          <a:latin typeface="+mn-lt"/>
                          <a:ea typeface="Calibri"/>
                        </a:rPr>
                        <a:t>recommended</a:t>
                      </a:r>
                      <a:r>
                        <a:rPr lang="en-US" sz="2000" b="0" dirty="0" smtClean="0">
                          <a:effectLst/>
                          <a:latin typeface="+mn-lt"/>
                          <a:ea typeface="Times New Roman"/>
                        </a:rPr>
                        <a:t>.</a:t>
                      </a:r>
                      <a:r>
                        <a:rPr lang="en-US" sz="2000" b="0" dirty="0" smtClean="0">
                          <a:effectLst/>
                          <a:latin typeface="+mn-lt"/>
                          <a:ea typeface="Calibri"/>
                        </a:rPr>
                        <a:t>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9054">
                <a:tc>
                  <a:txBody>
                    <a:bodyPr/>
                    <a:lstStyle/>
                    <a:p>
                      <a:pPr marL="0" marR="0" indent="0" algn="ctr">
                        <a:lnSpc>
                          <a:spcPct val="100000"/>
                        </a:lnSpc>
                        <a:spcBef>
                          <a:spcPts val="0"/>
                        </a:spcBef>
                        <a:spcAft>
                          <a:spcPts val="0"/>
                        </a:spcAft>
                      </a:pPr>
                      <a:r>
                        <a:rPr lang="en-US" sz="2000" b="0" dirty="0">
                          <a:effectLst/>
                          <a:latin typeface="+mn-lt"/>
                          <a:ea typeface="Times New Roman"/>
                        </a:rPr>
                        <a:t>IIb</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indent="0" algn="ctr">
                        <a:lnSpc>
                          <a:spcPct val="100000"/>
                        </a:lnSpc>
                        <a:spcBef>
                          <a:spcPts val="0"/>
                        </a:spcBef>
                        <a:spcAft>
                          <a:spcPts val="0"/>
                        </a:spcAft>
                      </a:pPr>
                      <a:r>
                        <a:rPr lang="en-US" sz="2000" b="0" dirty="0">
                          <a:effectLst/>
                          <a:latin typeface="+mn-lt"/>
                          <a:ea typeface="Times New Roman"/>
                        </a:rPr>
                        <a:t>A </a:t>
                      </a:r>
                      <a:r>
                        <a:rPr lang="en-US" sz="2000" b="0" baseline="30000" dirty="0">
                          <a:effectLst/>
                          <a:latin typeface="+mn-lt"/>
                          <a:ea typeface="Times New Roman"/>
                        </a:rPr>
                        <a:t>SR</a:t>
                      </a:r>
                      <a:endParaRPr lang="en-US" sz="2000" b="0" dirty="0">
                        <a:effectLst/>
                        <a:latin typeface="+mn-lt"/>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indent="0">
                        <a:lnSpc>
                          <a:spcPct val="100000"/>
                        </a:lnSpc>
                        <a:spcBef>
                          <a:spcPts val="0"/>
                        </a:spcBef>
                        <a:spcAft>
                          <a:spcPts val="0"/>
                        </a:spcAft>
                      </a:pPr>
                      <a:r>
                        <a:rPr lang="en-US" sz="2000" b="0" dirty="0">
                          <a:effectLst/>
                          <a:latin typeface="+mn-lt"/>
                          <a:ea typeface="Calibri"/>
                        </a:rPr>
                        <a:t>In patients with STEMI treated with fibrinolytic therapy who have tolerated DAPT without bleeding complication and who are not at high bleeding risk (e.g., prior bleeding on DAPT, coagulopathy, oral anticoagulant use), continuation of DAPT for longer than 12 months may be </a:t>
                      </a:r>
                      <a:r>
                        <a:rPr lang="en-US" sz="2000" b="0" dirty="0" smtClean="0">
                          <a:effectLst/>
                          <a:latin typeface="+mn-lt"/>
                          <a:ea typeface="Calibri"/>
                        </a:rPr>
                        <a:t>reasonable. </a:t>
                      </a:r>
                      <a:endParaRPr lang="en-US" sz="2000" b="0" dirty="0">
                        <a:effectLst/>
                        <a:latin typeface="+mn-lt"/>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40030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3400" y="2057400"/>
            <a:ext cx="8229600" cy="1600200"/>
          </a:xfrm>
        </p:spPr>
        <p:txBody>
          <a:bodyPr>
            <a:noAutofit/>
          </a:bodyPr>
          <a:lstStyle/>
          <a:p>
            <a:r>
              <a:rPr lang="en-US" sz="4800" dirty="0" smtClean="0">
                <a:solidFill>
                  <a:schemeClr val="tx1"/>
                </a:solidFill>
                <a:effectLst/>
              </a:rPr>
              <a:t>Risk</a:t>
            </a:r>
            <a:r>
              <a:rPr lang="en-US" sz="4800" dirty="0" smtClean="0">
                <a:effectLst/>
              </a:rPr>
              <a:t> stratification of STEMI</a:t>
            </a:r>
            <a:endParaRPr lang="en-US" sz="4800" dirty="0">
              <a:effectLst/>
            </a:endParaRPr>
          </a:p>
        </p:txBody>
      </p:sp>
    </p:spTree>
    <p:extLst>
      <p:ext uri="{BB962C8B-B14F-4D97-AF65-F5344CB8AC3E}">
        <p14:creationId xmlns:p14="http://schemas.microsoft.com/office/powerpoint/2010/main" val="155115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Assessment of Reperfusion after fibrinolysis</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sz="3200" dirty="0" smtClean="0">
                <a:latin typeface="+mn-lt"/>
              </a:rPr>
              <a:t>Noninvasive findings s/o reperfusion include:</a:t>
            </a:r>
          </a:p>
          <a:p>
            <a:pPr algn="just"/>
            <a:endParaRPr lang="en-US" sz="3200" dirty="0" smtClean="0">
              <a:latin typeface="+mn-lt"/>
            </a:endParaRPr>
          </a:p>
          <a:p>
            <a:pPr lvl="1" algn="just"/>
            <a:r>
              <a:rPr lang="en-US" sz="2800" dirty="0" smtClean="0">
                <a:latin typeface="+mn-lt"/>
              </a:rPr>
              <a:t>Relief of symptoms</a:t>
            </a:r>
          </a:p>
          <a:p>
            <a:pPr lvl="1" algn="just"/>
            <a:r>
              <a:rPr lang="en-US" sz="2800" dirty="0" smtClean="0">
                <a:latin typeface="+mn-lt"/>
              </a:rPr>
              <a:t>Maintenance and restoration of hemodynamic and/or electrical instability</a:t>
            </a:r>
          </a:p>
          <a:p>
            <a:pPr lvl="1" algn="just"/>
            <a:r>
              <a:rPr lang="en-US" sz="2800" dirty="0" smtClean="0">
                <a:latin typeface="+mn-lt"/>
              </a:rPr>
              <a:t>Reduction of ≥ 50% of the initial STE pattern on follow-up ECG 60 to 90 minutes after initiation of therapy.</a:t>
            </a:r>
          </a:p>
          <a:p>
            <a:pPr lvl="1" algn="just">
              <a:buNone/>
            </a:pPr>
            <a:r>
              <a:rPr lang="en-US" sz="2800" dirty="0" smtClean="0">
                <a:solidFill>
                  <a:srgbClr val="FFFF00"/>
                </a:solidFill>
                <a:latin typeface="+mn-lt"/>
                <a:cs typeface="Arial" pitchFamily="34" charset="0"/>
              </a:rPr>
              <a:t>	  </a:t>
            </a:r>
            <a:r>
              <a:rPr lang="en-US" sz="2000" dirty="0" smtClean="0">
                <a:solidFill>
                  <a:srgbClr val="FFFF00"/>
                </a:solidFill>
                <a:latin typeface="+mn-lt"/>
                <a:cs typeface="Arial" pitchFamily="34" charset="0"/>
              </a:rPr>
              <a:t>Class II(A)</a:t>
            </a:r>
            <a:r>
              <a:rPr lang="en-US" sz="2000" dirty="0" smtClean="0">
                <a:latin typeface="+mn-lt"/>
              </a:rPr>
              <a:t> </a:t>
            </a:r>
            <a:endParaRPr lang="en-US" sz="2800" dirty="0" smtClean="0">
              <a:latin typeface="+mn-lt"/>
            </a:endParaRPr>
          </a:p>
          <a:p>
            <a:pPr algn="just"/>
            <a:endParaRPr lang="en-US" sz="3200" dirty="0">
              <a:latin typeface="Calibri" pitchFamily="34" charset="0"/>
            </a:endParaRPr>
          </a:p>
        </p:txBody>
      </p:sp>
    </p:spTree>
    <p:extLst>
      <p:ext uri="{BB962C8B-B14F-4D97-AF65-F5344CB8AC3E}">
        <p14:creationId xmlns:p14="http://schemas.microsoft.com/office/powerpoint/2010/main" val="118365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990600" y="2498725"/>
            <a:ext cx="7239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Transfer of Patients With STEMI to a PCI-Capable Hospital for Coronary Angiography After Fibrinolytic Therapy</a:t>
            </a:r>
          </a:p>
        </p:txBody>
      </p:sp>
      <p:sp>
        <p:nvSpPr>
          <p:cNvPr id="61443" name="Rectangle 3"/>
          <p:cNvSpPr>
            <a:spLocks noChangeArrowheads="1"/>
          </p:cNvSpPr>
          <p:nvPr/>
        </p:nvSpPr>
        <p:spPr bwMode="auto">
          <a:xfrm>
            <a:off x="0" y="381000"/>
            <a:ext cx="9144000" cy="10477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Reperfusion at a Non–PCI-Capable Hospital</a:t>
            </a:r>
          </a:p>
        </p:txBody>
      </p:sp>
    </p:spTree>
    <p:extLst>
      <p:ext uri="{BB962C8B-B14F-4D97-AF65-F5344CB8AC3E}">
        <p14:creationId xmlns:p14="http://schemas.microsoft.com/office/powerpoint/2010/main" val="3112189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normAutofit/>
          </a:bodyPr>
          <a:lstStyle/>
          <a:p>
            <a:r>
              <a:rPr lang="en-US" sz="2800" b="1" smtClean="0">
                <a:solidFill>
                  <a:schemeClr val="accent2"/>
                </a:solidFill>
                <a:ea typeface="ＭＳ Ｐゴシック" panose="020B0600070205080204" pitchFamily="34" charset="-128"/>
                <a:cs typeface="Arial Unicode MS" panose="020B0604020202020204" pitchFamily="34" charset="-128"/>
              </a:rPr>
              <a:t>Transfer of Patients With STEMI to a PCI-Capable Hospital for Coronary Angiography After Fibrinolytic Therapy</a:t>
            </a:r>
            <a:endParaRPr lang="en-US" sz="2800" smtClean="0">
              <a:ea typeface="ＭＳ Ｐゴシック" panose="020B0600070205080204" pitchFamily="34" charset="-128"/>
              <a:cs typeface="Geneva" pitchFamily="1" charset="0"/>
            </a:endParaRPr>
          </a:p>
        </p:txBody>
      </p:sp>
      <p:sp>
        <p:nvSpPr>
          <p:cNvPr id="62467" name="TextBox 2"/>
          <p:cNvSpPr txBox="1">
            <a:spLocks noChangeArrowheads="1"/>
          </p:cNvSpPr>
          <p:nvPr/>
        </p:nvSpPr>
        <p:spPr bwMode="auto">
          <a:xfrm>
            <a:off x="1905000" y="2359025"/>
            <a:ext cx="7010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dirty="0"/>
              <a:t>Transfer to a PCI-capable hospital for coronary angiography is reasonable for patients with STEMI who have received </a:t>
            </a:r>
            <a:r>
              <a:rPr lang="en-US" sz="1800" dirty="0" err="1"/>
              <a:t>fibrinolytic</a:t>
            </a:r>
            <a:r>
              <a:rPr lang="en-US" sz="1800" dirty="0"/>
              <a:t> therapy even when hemodynamically stable* and with clinical evidence of successful reperfusion. </a:t>
            </a:r>
            <a:endParaRPr lang="en-US" sz="1800" dirty="0" smtClean="0"/>
          </a:p>
          <a:p>
            <a:pPr eaLnBrk="1" hangingPunct="1">
              <a:spcBef>
                <a:spcPct val="0"/>
              </a:spcBef>
              <a:buFontTx/>
              <a:buNone/>
            </a:pPr>
            <a:r>
              <a:rPr lang="en-US" sz="1800" dirty="0" smtClean="0"/>
              <a:t>Angiography </a:t>
            </a:r>
            <a:r>
              <a:rPr lang="en-US" sz="1800" dirty="0"/>
              <a:t>can be performed as soon as logistically feasible at the receiving hospital, and ideally within 24 hours, but should not be performed within the first 2 to 3 hours after administration of </a:t>
            </a:r>
            <a:r>
              <a:rPr lang="en-US" sz="1800" dirty="0" err="1"/>
              <a:t>fibrinolytic</a:t>
            </a:r>
            <a:r>
              <a:rPr lang="en-US" sz="1800" dirty="0"/>
              <a:t> therapy. </a:t>
            </a:r>
          </a:p>
        </p:txBody>
      </p:sp>
      <p:grpSp>
        <p:nvGrpSpPr>
          <p:cNvPr id="62468" name="Group 8"/>
          <p:cNvGrpSpPr>
            <a:grpSpLocks/>
          </p:cNvGrpSpPr>
          <p:nvPr/>
        </p:nvGrpSpPr>
        <p:grpSpPr bwMode="auto">
          <a:xfrm>
            <a:off x="304800" y="2195513"/>
            <a:ext cx="1216025" cy="942975"/>
            <a:chOff x="3810000" y="2667000"/>
            <a:chExt cx="1216025" cy="942975"/>
          </a:xfrm>
        </p:grpSpPr>
        <p:grpSp>
          <p:nvGrpSpPr>
            <p:cNvPr id="62470" name="Group 95"/>
            <p:cNvGrpSpPr>
              <a:grpSpLocks/>
            </p:cNvGrpSpPr>
            <p:nvPr/>
          </p:nvGrpSpPr>
          <p:grpSpPr bwMode="auto">
            <a:xfrm>
              <a:off x="3810000" y="2667000"/>
              <a:ext cx="1216025" cy="942975"/>
              <a:chOff x="3986" y="942"/>
              <a:chExt cx="766" cy="594"/>
            </a:xfrm>
          </p:grpSpPr>
          <p:sp>
            <p:nvSpPr>
              <p:cNvPr id="6247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247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247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247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247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6247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6247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6247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62471"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62469" name="TextBox 14"/>
          <p:cNvSpPr txBox="1">
            <a:spLocks noChangeArrowheads="1"/>
          </p:cNvSpPr>
          <p:nvPr/>
        </p:nvSpPr>
        <p:spPr bwMode="auto">
          <a:xfrm>
            <a:off x="846138" y="4953000"/>
            <a:ext cx="8093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dirty="0"/>
              <a:t>*Although individual circumstances will vary, clinical stability is defined by the absence of low output, hypotension, persistent tachycardia, apparent shock, high-grade ventricular or symptomatic supraventricular </a:t>
            </a:r>
            <a:r>
              <a:rPr lang="en-US" sz="1400" dirty="0" err="1"/>
              <a:t>tachyarrhythmias</a:t>
            </a:r>
            <a:r>
              <a:rPr lang="en-US" sz="1400" dirty="0"/>
              <a:t>, and spontaneous recurrent ischemia. </a:t>
            </a:r>
          </a:p>
        </p:txBody>
      </p:sp>
    </p:spTree>
    <p:extLst>
      <p:ext uri="{BB962C8B-B14F-4D97-AF65-F5344CB8AC3E}">
        <p14:creationId xmlns:p14="http://schemas.microsoft.com/office/powerpoint/2010/main" val="19700067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z="2400" b="1" smtClean="0">
                <a:solidFill>
                  <a:schemeClr val="accent2"/>
                </a:solidFill>
                <a:ea typeface="ＭＳ Ｐゴシック" panose="020B0600070205080204" pitchFamily="34" charset="-128"/>
                <a:cs typeface="Arial Unicode MS" panose="020B0604020202020204" pitchFamily="34" charset="-128"/>
              </a:rPr>
              <a:t>Indications for Transfer for Angiography After Fibrinolytic Therapy</a:t>
            </a:r>
          </a:p>
        </p:txBody>
      </p:sp>
      <p:sp>
        <p:nvSpPr>
          <p:cNvPr id="64515" name="TextBox 1"/>
          <p:cNvSpPr txBox="1">
            <a:spLocks noChangeArrowheads="1"/>
          </p:cNvSpPr>
          <p:nvPr/>
        </p:nvSpPr>
        <p:spPr bwMode="auto">
          <a:xfrm>
            <a:off x="1066800" y="4684712"/>
            <a:ext cx="708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dirty="0"/>
              <a:t>*Although individual circumstances will vary, clinical stability is defined by the</a:t>
            </a:r>
          </a:p>
          <a:p>
            <a:pPr eaLnBrk="1" hangingPunct="1">
              <a:spcBef>
                <a:spcPct val="0"/>
              </a:spcBef>
              <a:buFontTx/>
              <a:buNone/>
            </a:pPr>
            <a:r>
              <a:rPr lang="en-US" sz="1400" dirty="0"/>
              <a:t>absence of low output, hypotension, persistent tachycardia, apparent shock, high-grade ventricular or symptomatic supraventricular </a:t>
            </a:r>
            <a:r>
              <a:rPr lang="en-US" sz="1400" dirty="0" err="1"/>
              <a:t>tachyarrhythmias</a:t>
            </a:r>
            <a:r>
              <a:rPr lang="en-US" sz="1400" dirty="0"/>
              <a:t>, and spontaneous recurrent ischemia.</a:t>
            </a:r>
          </a:p>
        </p:txBody>
      </p:sp>
      <p:pic>
        <p:nvPicPr>
          <p:cNvPr id="645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5638800"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5292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990600" y="2498725"/>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Delayed Invasive Management</a:t>
            </a:r>
          </a:p>
        </p:txBody>
      </p:sp>
      <p:sp>
        <p:nvSpPr>
          <p:cNvPr id="66563" name="Rectangle 3"/>
          <p:cNvSpPr>
            <a:spLocks noChangeArrowheads="1"/>
          </p:cNvSpPr>
          <p:nvPr/>
        </p:nvSpPr>
        <p:spPr bwMode="auto">
          <a:xfrm>
            <a:off x="0" y="371475"/>
            <a:ext cx="9144000" cy="579438"/>
          </a:xfrm>
          <a:prstGeom prst="rect">
            <a:avLst/>
          </a:prstGeom>
          <a:solidFill>
            <a:schemeClr val="accent2"/>
          </a:solidFill>
          <a:ln w="9525">
            <a:solidFill>
              <a:schemeClr val="accent2"/>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Guideline for STEMI</a:t>
            </a:r>
          </a:p>
        </p:txBody>
      </p:sp>
    </p:spTree>
    <p:extLst>
      <p:ext uri="{BB962C8B-B14F-4D97-AF65-F5344CB8AC3E}">
        <p14:creationId xmlns:p14="http://schemas.microsoft.com/office/powerpoint/2010/main" val="35568016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fontScale="90000"/>
          </a:bodyPr>
          <a:lstStyle/>
          <a:p>
            <a:r>
              <a:rPr lang="en-US" sz="2800" b="1" smtClean="0">
                <a:solidFill>
                  <a:schemeClr val="accent2"/>
                </a:solidFill>
                <a:ea typeface="ＭＳ Ｐゴシック" panose="020B0600070205080204" pitchFamily="34" charset="-128"/>
                <a:cs typeface="Arial Unicode MS" panose="020B0604020202020204" pitchFamily="34" charset="-128"/>
              </a:rPr>
              <a:t>Coronary Angiography in Patients Who Initially Were Managed With Fibrinolytic Therapy or Who Did Not Receive Reperfusion</a:t>
            </a:r>
            <a:endParaRPr lang="en-US" sz="2800" smtClean="0">
              <a:ea typeface="ＭＳ Ｐゴシック" panose="020B0600070205080204" pitchFamily="34" charset="-128"/>
              <a:cs typeface="Geneva" pitchFamily="1" charset="0"/>
            </a:endParaRPr>
          </a:p>
        </p:txBody>
      </p:sp>
      <p:sp>
        <p:nvSpPr>
          <p:cNvPr id="67587" name="TextBox 2"/>
          <p:cNvSpPr txBox="1">
            <a:spLocks noChangeArrowheads="1"/>
          </p:cNvSpPr>
          <p:nvPr/>
        </p:nvSpPr>
        <p:spPr bwMode="auto">
          <a:xfrm>
            <a:off x="1905000" y="1814513"/>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Cardiac catheterization and coronary angiography with intent to perform revascularization should be performed after STEMI in patients with any of the following:</a:t>
            </a:r>
          </a:p>
        </p:txBody>
      </p:sp>
      <p:sp>
        <p:nvSpPr>
          <p:cNvPr id="67588" name="TextBox 3"/>
          <p:cNvSpPr txBox="1">
            <a:spLocks noChangeArrowheads="1"/>
          </p:cNvSpPr>
          <p:nvPr/>
        </p:nvSpPr>
        <p:spPr bwMode="auto">
          <a:xfrm>
            <a:off x="1905000" y="27432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AutoNum type="alphaLcPeriod"/>
            </a:pPr>
            <a:r>
              <a:rPr lang="en-US" sz="1800"/>
              <a:t>Cardiogenic shock or acute severe HF that develops after initial presentation; </a:t>
            </a:r>
          </a:p>
        </p:txBody>
      </p:sp>
      <p:sp>
        <p:nvSpPr>
          <p:cNvPr id="67589" name="TextBox 4"/>
          <p:cNvSpPr txBox="1">
            <a:spLocks noChangeArrowheads="1"/>
          </p:cNvSpPr>
          <p:nvPr/>
        </p:nvSpPr>
        <p:spPr bwMode="auto">
          <a:xfrm>
            <a:off x="1905000" y="3810000"/>
            <a:ext cx="6781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AutoNum type="alphaLcPeriod" startAt="2"/>
            </a:pPr>
            <a:r>
              <a:rPr lang="en-US" sz="1800"/>
              <a:t>Intermediate- or high-risk findings on predischarge noninvasive ischemia testing; or</a:t>
            </a:r>
          </a:p>
        </p:txBody>
      </p:sp>
      <p:sp>
        <p:nvSpPr>
          <p:cNvPr id="67590" name="TextBox 5"/>
          <p:cNvSpPr txBox="1">
            <a:spLocks noChangeArrowheads="1"/>
          </p:cNvSpPr>
          <p:nvPr/>
        </p:nvSpPr>
        <p:spPr bwMode="auto">
          <a:xfrm>
            <a:off x="1905000" y="49530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AutoNum type="alphaLcPeriod" startAt="3"/>
            </a:pPr>
            <a:r>
              <a:rPr lang="en-US" sz="1800"/>
              <a:t>Myocardial ischemia that is spontaneous or provoked by minimal exertion during hospitalization. </a:t>
            </a:r>
          </a:p>
        </p:txBody>
      </p:sp>
      <p:grpSp>
        <p:nvGrpSpPr>
          <p:cNvPr id="67591" name="Group 95"/>
          <p:cNvGrpSpPr>
            <a:grpSpLocks/>
          </p:cNvGrpSpPr>
          <p:nvPr/>
        </p:nvGrpSpPr>
        <p:grpSpPr bwMode="auto">
          <a:xfrm>
            <a:off x="228600" y="4800600"/>
            <a:ext cx="1216025" cy="942975"/>
            <a:chOff x="3986" y="942"/>
            <a:chExt cx="766" cy="594"/>
          </a:xfrm>
        </p:grpSpPr>
        <p:sp>
          <p:nvSpPr>
            <p:cNvPr id="6761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61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616" name="Freeform 289"/>
            <p:cNvSpPr>
              <a:spLocks/>
            </p:cNvSpPr>
            <p:nvPr/>
          </p:nvSpPr>
          <p:spPr bwMode="auto">
            <a:xfrm>
              <a:off x="4032" y="1200"/>
              <a:ext cx="111" cy="246"/>
            </a:xfrm>
            <a:custGeom>
              <a:avLst/>
              <a:gdLst>
                <a:gd name="T0" fmla="*/ 2 w 136"/>
                <a:gd name="T1" fmla="*/ 26 h 270"/>
                <a:gd name="T2" fmla="*/ 2 w 136"/>
                <a:gd name="T3" fmla="*/ 32 h 270"/>
                <a:gd name="T4" fmla="*/ 2 w 136"/>
                <a:gd name="T5" fmla="*/ 35 h 270"/>
                <a:gd name="T6" fmla="*/ 2 w 136"/>
                <a:gd name="T7" fmla="*/ 38 h 270"/>
                <a:gd name="T8" fmla="*/ 2 w 136"/>
                <a:gd name="T9" fmla="*/ 38 h 270"/>
                <a:gd name="T10" fmla="*/ 2 w 136"/>
                <a:gd name="T11" fmla="*/ 38 h 270"/>
                <a:gd name="T12" fmla="*/ 2 w 136"/>
                <a:gd name="T13" fmla="*/ 37 h 270"/>
                <a:gd name="T14" fmla="*/ 2 w 136"/>
                <a:gd name="T15" fmla="*/ 35 h 270"/>
                <a:gd name="T16" fmla="*/ 2 w 136"/>
                <a:gd name="T17" fmla="*/ 33 h 270"/>
                <a:gd name="T18" fmla="*/ 2 w 136"/>
                <a:gd name="T19" fmla="*/ 30 h 270"/>
                <a:gd name="T20" fmla="*/ 2 w 136"/>
                <a:gd name="T21" fmla="*/ 26 h 270"/>
                <a:gd name="T22" fmla="*/ 1 w 136"/>
                <a:gd name="T23" fmla="*/ 22 h 270"/>
                <a:gd name="T24" fmla="*/ 0 w 136"/>
                <a:gd name="T25" fmla="*/ 16 h 270"/>
                <a:gd name="T26" fmla="*/ 2 w 136"/>
                <a:gd name="T27" fmla="*/ 11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6 h 270"/>
                <a:gd name="T44" fmla="*/ 2 w 136"/>
                <a:gd name="T45" fmla="*/ 11 h 270"/>
                <a:gd name="T46" fmla="*/ 2 w 136"/>
                <a:gd name="T47" fmla="*/ 13 h 270"/>
                <a:gd name="T48" fmla="*/ 2 w 136"/>
                <a:gd name="T49" fmla="*/ 12 h 270"/>
                <a:gd name="T50" fmla="*/ 2 w 136"/>
                <a:gd name="T51" fmla="*/ 10 h 270"/>
                <a:gd name="T52" fmla="*/ 2 w 136"/>
                <a:gd name="T53" fmla="*/ 9 h 270"/>
                <a:gd name="T54" fmla="*/ 2 w 136"/>
                <a:gd name="T55" fmla="*/ 9 h 270"/>
                <a:gd name="T56" fmla="*/ 2 w 136"/>
                <a:gd name="T57" fmla="*/ 10 h 270"/>
                <a:gd name="T58" fmla="*/ 2 w 136"/>
                <a:gd name="T59" fmla="*/ 11 h 270"/>
                <a:gd name="T60" fmla="*/ 2 w 136"/>
                <a:gd name="T61" fmla="*/ 13 h 270"/>
                <a:gd name="T62" fmla="*/ 2 w 136"/>
                <a:gd name="T63" fmla="*/ 15 h 270"/>
                <a:gd name="T64" fmla="*/ 2 w 136"/>
                <a:gd name="T65" fmla="*/ 19 h 270"/>
                <a:gd name="T66" fmla="*/ 2 w 136"/>
                <a:gd name="T67" fmla="*/ 24 h 270"/>
                <a:gd name="T68" fmla="*/ 2 w 136"/>
                <a:gd name="T69" fmla="*/ 26 h 270"/>
                <a:gd name="T70" fmla="*/ 2 w 136"/>
                <a:gd name="T71" fmla="*/ 28 h 270"/>
                <a:gd name="T72" fmla="*/ 2 w 136"/>
                <a:gd name="T73" fmla="*/ 29 h 270"/>
                <a:gd name="T74" fmla="*/ 2 w 136"/>
                <a:gd name="T75" fmla="*/ 29 h 270"/>
                <a:gd name="T76" fmla="*/ 2 w 136"/>
                <a:gd name="T77" fmla="*/ 29 h 270"/>
                <a:gd name="T78" fmla="*/ 2 w 136"/>
                <a:gd name="T79" fmla="*/ 29 h 270"/>
                <a:gd name="T80" fmla="*/ 2 w 136"/>
                <a:gd name="T81" fmla="*/ 28 h 270"/>
                <a:gd name="T82" fmla="*/ 2 w 136"/>
                <a:gd name="T83" fmla="*/ 24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6761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61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619"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67620"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67621"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67622"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grpSp>
        <p:nvGrpSpPr>
          <p:cNvPr id="67592" name="Group 3"/>
          <p:cNvGrpSpPr>
            <a:grpSpLocks/>
          </p:cNvGrpSpPr>
          <p:nvPr/>
        </p:nvGrpSpPr>
        <p:grpSpPr bwMode="auto">
          <a:xfrm>
            <a:off x="228600" y="2514600"/>
            <a:ext cx="1216025" cy="942975"/>
            <a:chOff x="3810000" y="1524000"/>
            <a:chExt cx="1216025" cy="942975"/>
          </a:xfrm>
        </p:grpSpPr>
        <p:grpSp>
          <p:nvGrpSpPr>
            <p:cNvPr id="67604" name="Group 95"/>
            <p:cNvGrpSpPr>
              <a:grpSpLocks/>
            </p:cNvGrpSpPr>
            <p:nvPr/>
          </p:nvGrpSpPr>
          <p:grpSpPr bwMode="auto">
            <a:xfrm>
              <a:off x="3810000" y="1524000"/>
              <a:ext cx="1216025" cy="942975"/>
              <a:chOff x="3986" y="942"/>
              <a:chExt cx="766" cy="594"/>
            </a:xfrm>
          </p:grpSpPr>
          <p:sp>
            <p:nvSpPr>
              <p:cNvPr id="6760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60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60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60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610"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67611"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67612"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67613"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67605"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67593" name="Group 3"/>
          <p:cNvGrpSpPr>
            <a:grpSpLocks/>
          </p:cNvGrpSpPr>
          <p:nvPr/>
        </p:nvGrpSpPr>
        <p:grpSpPr bwMode="auto">
          <a:xfrm>
            <a:off x="228600" y="3657600"/>
            <a:ext cx="1216025" cy="942975"/>
            <a:chOff x="3810000" y="1524000"/>
            <a:chExt cx="1216025" cy="942975"/>
          </a:xfrm>
        </p:grpSpPr>
        <p:grpSp>
          <p:nvGrpSpPr>
            <p:cNvPr id="67594" name="Group 95"/>
            <p:cNvGrpSpPr>
              <a:grpSpLocks/>
            </p:cNvGrpSpPr>
            <p:nvPr/>
          </p:nvGrpSpPr>
          <p:grpSpPr bwMode="auto">
            <a:xfrm>
              <a:off x="3810000" y="1524000"/>
              <a:ext cx="1216025" cy="942975"/>
              <a:chOff x="3986" y="942"/>
              <a:chExt cx="766" cy="594"/>
            </a:xfrm>
          </p:grpSpPr>
          <p:sp>
            <p:nvSpPr>
              <p:cNvPr id="6759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59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59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59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7600"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67601"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67602"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67603"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67595"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29145125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fontScale="90000"/>
          </a:bodyPr>
          <a:lstStyle/>
          <a:p>
            <a:r>
              <a:rPr lang="en-US" sz="2800" b="1" smtClean="0">
                <a:solidFill>
                  <a:schemeClr val="accent2"/>
                </a:solidFill>
                <a:ea typeface="ＭＳ Ｐゴシック" panose="020B0600070205080204" pitchFamily="34" charset="-128"/>
                <a:cs typeface="Arial Unicode MS" panose="020B0604020202020204" pitchFamily="34" charset="-128"/>
              </a:rPr>
              <a:t>Coronary Angiography in Patients Who Initially Were Managed With Fibrinolytic Therapy or Who Did Not Receive Reperfusion</a:t>
            </a:r>
            <a:endParaRPr lang="en-US" sz="2800" smtClean="0">
              <a:ea typeface="ＭＳ Ｐゴシック" panose="020B0600070205080204" pitchFamily="34" charset="-128"/>
              <a:cs typeface="Geneva" pitchFamily="1" charset="0"/>
            </a:endParaRPr>
          </a:p>
        </p:txBody>
      </p:sp>
      <p:sp>
        <p:nvSpPr>
          <p:cNvPr id="69635" name="TextBox 3"/>
          <p:cNvSpPr txBox="1">
            <a:spLocks noChangeArrowheads="1"/>
          </p:cNvSpPr>
          <p:nvPr/>
        </p:nvSpPr>
        <p:spPr bwMode="auto">
          <a:xfrm>
            <a:off x="1866900" y="2032000"/>
            <a:ext cx="69723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Coronary angiography with intent to perform revascularization is reasonable for patients with evidence of failed reperfusion or reocclusion after fibrinolytic therapy. Angiography can be performed as soon as logistically feasible. </a:t>
            </a:r>
          </a:p>
        </p:txBody>
      </p:sp>
      <p:sp>
        <p:nvSpPr>
          <p:cNvPr id="69636" name="TextBox 4"/>
          <p:cNvSpPr txBox="1">
            <a:spLocks noChangeArrowheads="1"/>
          </p:cNvSpPr>
          <p:nvPr/>
        </p:nvSpPr>
        <p:spPr bwMode="auto">
          <a:xfrm>
            <a:off x="1876425" y="3335338"/>
            <a:ext cx="69627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Coronary angiography is reasonable before hospital discharge in stable* patients with STEMI after successful fibrinolytic therapy. Angiography can be performed as soon as logistically feasible, and ideally within 24 hours, but should not be performed within the first 2 to 3 hours after administration of fibrinolytic therapy. </a:t>
            </a:r>
          </a:p>
        </p:txBody>
      </p:sp>
      <p:grpSp>
        <p:nvGrpSpPr>
          <p:cNvPr id="69637" name="Group 8"/>
          <p:cNvGrpSpPr>
            <a:grpSpLocks/>
          </p:cNvGrpSpPr>
          <p:nvPr/>
        </p:nvGrpSpPr>
        <p:grpSpPr bwMode="auto">
          <a:xfrm>
            <a:off x="300038" y="3186113"/>
            <a:ext cx="1216025" cy="942975"/>
            <a:chOff x="3810000" y="2667000"/>
            <a:chExt cx="1216025" cy="942975"/>
          </a:xfrm>
        </p:grpSpPr>
        <p:grpSp>
          <p:nvGrpSpPr>
            <p:cNvPr id="69650" name="Group 95"/>
            <p:cNvGrpSpPr>
              <a:grpSpLocks/>
            </p:cNvGrpSpPr>
            <p:nvPr/>
          </p:nvGrpSpPr>
          <p:grpSpPr bwMode="auto">
            <a:xfrm>
              <a:off x="3810000" y="2667000"/>
              <a:ext cx="1216025" cy="942975"/>
              <a:chOff x="3986" y="942"/>
              <a:chExt cx="766" cy="594"/>
            </a:xfrm>
          </p:grpSpPr>
          <p:sp>
            <p:nvSpPr>
              <p:cNvPr id="6965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965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965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965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965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6965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6965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6965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69651"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69638" name="Group 8"/>
          <p:cNvGrpSpPr>
            <a:grpSpLocks/>
          </p:cNvGrpSpPr>
          <p:nvPr/>
        </p:nvGrpSpPr>
        <p:grpSpPr bwMode="auto">
          <a:xfrm>
            <a:off x="288925" y="1917700"/>
            <a:ext cx="1216025" cy="942975"/>
            <a:chOff x="3810000" y="2667000"/>
            <a:chExt cx="1216025" cy="942975"/>
          </a:xfrm>
        </p:grpSpPr>
        <p:grpSp>
          <p:nvGrpSpPr>
            <p:cNvPr id="69640" name="Group 95"/>
            <p:cNvGrpSpPr>
              <a:grpSpLocks/>
            </p:cNvGrpSpPr>
            <p:nvPr/>
          </p:nvGrpSpPr>
          <p:grpSpPr bwMode="auto">
            <a:xfrm>
              <a:off x="3810000" y="2667000"/>
              <a:ext cx="1216025" cy="942975"/>
              <a:chOff x="3986" y="942"/>
              <a:chExt cx="766" cy="594"/>
            </a:xfrm>
          </p:grpSpPr>
          <p:sp>
            <p:nvSpPr>
              <p:cNvPr id="6964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964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964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964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6964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6964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6964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6964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69641"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69639" name="TextBox 1"/>
          <p:cNvSpPr txBox="1">
            <a:spLocks noChangeArrowheads="1"/>
          </p:cNvSpPr>
          <p:nvPr/>
        </p:nvSpPr>
        <p:spPr bwMode="auto">
          <a:xfrm>
            <a:off x="1866900" y="4953000"/>
            <a:ext cx="6972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*Although individual circumstances will vary, clinical stability is defined by the absence of low output, hypotension, persistent tachycardia, apparent shock, high-grade ventricular or symptomatic supraventricular tachyarrhythmias, and spontaneous recurrent ischemia.</a:t>
            </a:r>
          </a:p>
        </p:txBody>
      </p:sp>
    </p:spTree>
    <p:extLst>
      <p:ext uri="{BB962C8B-B14F-4D97-AF65-F5344CB8AC3E}">
        <p14:creationId xmlns:p14="http://schemas.microsoft.com/office/powerpoint/2010/main" val="11561304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fontScale="90000"/>
          </a:bodyPr>
          <a:lstStyle/>
          <a:p>
            <a:r>
              <a:rPr lang="en-US" sz="2400" b="1" smtClean="0">
                <a:solidFill>
                  <a:schemeClr val="accent2"/>
                </a:solidFill>
                <a:ea typeface="ＭＳ Ｐゴシック" panose="020B0600070205080204" pitchFamily="34" charset="-128"/>
                <a:cs typeface="Arial Unicode MS" panose="020B0604020202020204" pitchFamily="34" charset="-128"/>
              </a:rPr>
              <a:t>Indications for Coronary Angiography in Patients</a:t>
            </a:r>
            <a:br>
              <a:rPr lang="en-US" sz="2400" b="1" smtClean="0">
                <a:solidFill>
                  <a:schemeClr val="accent2"/>
                </a:solidFill>
                <a:ea typeface="ＭＳ Ｐゴシック" panose="020B0600070205080204" pitchFamily="34" charset="-128"/>
                <a:cs typeface="Arial Unicode MS" panose="020B0604020202020204" pitchFamily="34" charset="-128"/>
              </a:rPr>
            </a:br>
            <a:r>
              <a:rPr lang="en-US" sz="2400" b="1" smtClean="0">
                <a:solidFill>
                  <a:schemeClr val="accent2"/>
                </a:solidFill>
                <a:ea typeface="ＭＳ Ｐゴシック" panose="020B0600070205080204" pitchFamily="34" charset="-128"/>
                <a:cs typeface="Arial Unicode MS" panose="020B0604020202020204" pitchFamily="34" charset="-128"/>
              </a:rPr>
              <a:t>Who Were Managed With Fibrinolytic Therapy or Who Did Not Receive Reperfusion Therapy</a:t>
            </a:r>
            <a:endParaRPr lang="en-US" sz="2400" smtClean="0">
              <a:ea typeface="ＭＳ Ｐゴシック" panose="020B0600070205080204" pitchFamily="34" charset="-128"/>
              <a:cs typeface="Geneva" pitchFamily="1" charset="0"/>
            </a:endParaRPr>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4995863"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4" name="TextBox 1"/>
          <p:cNvSpPr txBox="1">
            <a:spLocks noChangeArrowheads="1"/>
          </p:cNvSpPr>
          <p:nvPr/>
        </p:nvSpPr>
        <p:spPr bwMode="auto">
          <a:xfrm>
            <a:off x="1201738" y="5153025"/>
            <a:ext cx="6858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*Although individual circumstances will vary, clinical stability is defined by the absence of low output, hypotension, persistent tachycardia, apparent shock, high-grade ventricular or symptomatic supraventricular tachyarrhythmias, and spontaneous recurrent ischemia.</a:t>
            </a:r>
          </a:p>
        </p:txBody>
      </p:sp>
    </p:spTree>
    <p:extLst>
      <p:ext uri="{BB962C8B-B14F-4D97-AF65-F5344CB8AC3E}">
        <p14:creationId xmlns:p14="http://schemas.microsoft.com/office/powerpoint/2010/main" val="37019526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fibrinolysis</a:t>
            </a:r>
            <a:endParaRPr lang="en-US" dirty="0"/>
          </a:p>
        </p:txBody>
      </p:sp>
      <p:sp>
        <p:nvSpPr>
          <p:cNvPr id="3" name="Content Placeholder 2"/>
          <p:cNvSpPr>
            <a:spLocks noGrp="1"/>
          </p:cNvSpPr>
          <p:nvPr>
            <p:ph idx="1"/>
          </p:nvPr>
        </p:nvSpPr>
        <p:spPr/>
        <p:txBody>
          <a:bodyPr/>
          <a:lstStyle/>
          <a:p>
            <a:r>
              <a:rPr lang="en-US" dirty="0" smtClean="0">
                <a:latin typeface="+mn-lt"/>
              </a:rPr>
              <a:t>LATE and EMERAS trials</a:t>
            </a:r>
          </a:p>
          <a:p>
            <a:endParaRPr lang="en-US" dirty="0" smtClean="0">
              <a:latin typeface="+mn-lt"/>
            </a:endParaRPr>
          </a:p>
          <a:p>
            <a:r>
              <a:rPr lang="en-US" dirty="0" smtClean="0">
                <a:latin typeface="+mn-lt"/>
              </a:rPr>
              <a:t>Fibrinolysis  between 12 and 24 hours</a:t>
            </a:r>
          </a:p>
          <a:p>
            <a:endParaRPr lang="en-US" dirty="0" smtClean="0">
              <a:latin typeface="+mn-lt"/>
            </a:endParaRPr>
          </a:p>
          <a:p>
            <a:r>
              <a:rPr lang="en-US" dirty="0" smtClean="0">
                <a:latin typeface="+mn-lt"/>
              </a:rPr>
              <a:t>No mortality benefit</a:t>
            </a:r>
          </a:p>
          <a:p>
            <a:endParaRPr lang="en-US" dirty="0" smtClean="0">
              <a:latin typeface="+mn-lt"/>
            </a:endParaRPr>
          </a:p>
          <a:p>
            <a:r>
              <a:rPr lang="en-US" dirty="0" smtClean="0">
                <a:latin typeface="+mn-lt"/>
              </a:rPr>
              <a:t>Increases risk of cardiac rupture</a:t>
            </a:r>
            <a:endParaRPr lang="en-US" dirty="0">
              <a:latin typeface="+mn-lt"/>
            </a:endParaRPr>
          </a:p>
        </p:txBody>
      </p:sp>
    </p:spTree>
    <p:extLst>
      <p:ext uri="{BB962C8B-B14F-4D97-AF65-F5344CB8AC3E}">
        <p14:creationId xmlns:p14="http://schemas.microsoft.com/office/powerpoint/2010/main" val="3826400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992188" y="1905000"/>
            <a:ext cx="7239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PCI of an Infarct Artery in Patients Who Initially Were Managed With Fibrinolysis or Who Did Not Receive Reperfusion Therapy</a:t>
            </a:r>
          </a:p>
        </p:txBody>
      </p:sp>
      <p:sp>
        <p:nvSpPr>
          <p:cNvPr id="73731"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Delayed Invasive Management</a:t>
            </a:r>
          </a:p>
        </p:txBody>
      </p:sp>
    </p:spTree>
    <p:extLst>
      <p:ext uri="{BB962C8B-B14F-4D97-AF65-F5344CB8AC3E}">
        <p14:creationId xmlns:p14="http://schemas.microsoft.com/office/powerpoint/2010/main" val="1415400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762000"/>
            <a:ext cx="8763000" cy="5943599"/>
          </a:xfrm>
        </p:spPr>
        <p:txBody>
          <a:bodyPr>
            <a:normAutofit lnSpcReduction="10000"/>
          </a:bodyPr>
          <a:lstStyle/>
          <a:p>
            <a:r>
              <a:rPr lang="en-US" dirty="0"/>
              <a:t>Risk stratification is defined as “a statistical process to determine detectable characteristics associated with an increased chance of experiencing unwanted </a:t>
            </a:r>
            <a:r>
              <a:rPr lang="en-US" dirty="0" smtClean="0"/>
              <a:t>outcomes.</a:t>
            </a:r>
          </a:p>
          <a:p>
            <a:endParaRPr lang="en-US" dirty="0" smtClean="0"/>
          </a:p>
          <a:p>
            <a:r>
              <a:rPr lang="en-US" dirty="0" smtClean="0"/>
              <a:t> </a:t>
            </a:r>
            <a:r>
              <a:rPr lang="en-US" dirty="0"/>
              <a:t>Despite progress in pre-hospital care, ambulance logistics, pharmacotherapy and PPCI techniques, STEMI continues to confer a substantial burden of morbidity and mortality and consumes significant healthcare budget. </a:t>
            </a:r>
            <a:endParaRPr lang="en-US" dirty="0" smtClean="0"/>
          </a:p>
          <a:p>
            <a:endParaRPr lang="en-US" dirty="0"/>
          </a:p>
          <a:p>
            <a:r>
              <a:rPr lang="en-US" dirty="0"/>
              <a:t> When compared to the NSTEMI population there has been little effort to quantify patient risk in STEMI since all randomized controlled trials studying PPCI efficacy offer PPCI as </a:t>
            </a:r>
            <a:r>
              <a:rPr lang="en-US" dirty="0" smtClean="0"/>
              <a:t>default.</a:t>
            </a:r>
          </a:p>
          <a:p>
            <a:r>
              <a:rPr lang="en-US" dirty="0" smtClean="0"/>
              <a:t> </a:t>
            </a:r>
            <a:r>
              <a:rPr lang="en-US" dirty="0"/>
              <a:t>In contemporary practice it </a:t>
            </a:r>
            <a:r>
              <a:rPr lang="en-US" dirty="0" smtClean="0"/>
              <a:t>is, unlikely </a:t>
            </a:r>
            <a:r>
              <a:rPr lang="en-US" dirty="0"/>
              <a:t>that a STEMI risk score would impact on decision making, since the pathway is algorithmic once a diagnosis is made</a:t>
            </a:r>
            <a:r>
              <a:rPr lang="en-US" dirty="0" smtClean="0"/>
              <a:t>.</a:t>
            </a:r>
          </a:p>
          <a:p>
            <a:r>
              <a:rPr lang="en-US" dirty="0" smtClean="0"/>
              <a:t> </a:t>
            </a:r>
            <a:r>
              <a:rPr lang="en-US" dirty="0"/>
              <a:t>Risk scoring is therefore only used to evaluate hospital and individual operator performance.</a:t>
            </a:r>
          </a:p>
          <a:p>
            <a:endParaRPr lang="en-US" dirty="0" smtClean="0"/>
          </a:p>
        </p:txBody>
      </p:sp>
    </p:spTree>
    <p:extLst>
      <p:ext uri="{BB962C8B-B14F-4D97-AF65-F5344CB8AC3E}">
        <p14:creationId xmlns:p14="http://schemas.microsoft.com/office/powerpoint/2010/main" val="3603908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r>
              <a:rPr lang="en-US" sz="2800" b="1" smtClean="0">
                <a:solidFill>
                  <a:schemeClr val="accent2"/>
                </a:solidFill>
                <a:ea typeface="ＭＳ Ｐゴシック" panose="020B0600070205080204" pitchFamily="34" charset="-128"/>
                <a:cs typeface="Arial Unicode MS" panose="020B0604020202020204" pitchFamily="34" charset="-128"/>
              </a:rPr>
              <a:t>PCI of an Infarct Artery in Patients Who Initially Were Managed With Fibrinolysis or Who Did Not Receive Reperfusion Therapy</a:t>
            </a:r>
            <a:endParaRPr lang="en-US" sz="2800" smtClean="0">
              <a:ea typeface="ＭＳ Ｐゴシック" panose="020B0600070205080204" pitchFamily="34" charset="-128"/>
              <a:cs typeface="Geneva" pitchFamily="1" charset="0"/>
            </a:endParaRPr>
          </a:p>
        </p:txBody>
      </p:sp>
      <p:sp>
        <p:nvSpPr>
          <p:cNvPr id="74755" name="TextBox 3"/>
          <p:cNvSpPr txBox="1">
            <a:spLocks noChangeArrowheads="1"/>
          </p:cNvSpPr>
          <p:nvPr/>
        </p:nvSpPr>
        <p:spPr bwMode="auto">
          <a:xfrm>
            <a:off x="1981200" y="1905000"/>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PCI of an anatomically significant stenosis in the infarct artery should be performed in patients with suitable anatomy and any of the following:</a:t>
            </a:r>
          </a:p>
        </p:txBody>
      </p:sp>
      <p:sp>
        <p:nvSpPr>
          <p:cNvPr id="74756" name="TextBox 4"/>
          <p:cNvSpPr txBox="1">
            <a:spLocks noChangeArrowheads="1"/>
          </p:cNvSpPr>
          <p:nvPr/>
        </p:nvSpPr>
        <p:spPr bwMode="auto">
          <a:xfrm>
            <a:off x="1981200" y="2932113"/>
            <a:ext cx="685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AutoNum type="alphaLcPeriod"/>
            </a:pPr>
            <a:r>
              <a:rPr lang="en-US" sz="1800"/>
              <a:t>Cardiogenic shock or acute severe HF; </a:t>
            </a:r>
          </a:p>
        </p:txBody>
      </p:sp>
      <p:sp>
        <p:nvSpPr>
          <p:cNvPr id="74757" name="TextBox 1"/>
          <p:cNvSpPr txBox="1">
            <a:spLocks noChangeArrowheads="1"/>
          </p:cNvSpPr>
          <p:nvPr/>
        </p:nvSpPr>
        <p:spPr bwMode="auto">
          <a:xfrm>
            <a:off x="1981200" y="3913188"/>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AutoNum type="alphaLcPeriod" startAt="2"/>
            </a:pPr>
            <a:r>
              <a:rPr lang="en-US" sz="1800"/>
              <a:t>Intermediate- or high-risk findings on predischarge noninvasive ischemia testing; or</a:t>
            </a:r>
          </a:p>
        </p:txBody>
      </p:sp>
      <p:sp>
        <p:nvSpPr>
          <p:cNvPr id="74758" name="TextBox 2"/>
          <p:cNvSpPr txBox="1">
            <a:spLocks noChangeArrowheads="1"/>
          </p:cNvSpPr>
          <p:nvPr/>
        </p:nvSpPr>
        <p:spPr bwMode="auto">
          <a:xfrm>
            <a:off x="1981200" y="5000625"/>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AutoNum type="alphaLcPeriod" startAt="3"/>
            </a:pPr>
            <a:r>
              <a:rPr lang="en-US" sz="1800"/>
              <a:t>Myocardial ischemia that is spontaneous or provoked by minimal exertion during hospitalization. </a:t>
            </a:r>
          </a:p>
        </p:txBody>
      </p:sp>
      <p:grpSp>
        <p:nvGrpSpPr>
          <p:cNvPr id="74759" name="Group 3"/>
          <p:cNvGrpSpPr>
            <a:grpSpLocks/>
          </p:cNvGrpSpPr>
          <p:nvPr/>
        </p:nvGrpSpPr>
        <p:grpSpPr bwMode="auto">
          <a:xfrm>
            <a:off x="277813" y="2736850"/>
            <a:ext cx="1216025" cy="942975"/>
            <a:chOff x="3810000" y="1524000"/>
            <a:chExt cx="1216025" cy="942975"/>
          </a:xfrm>
        </p:grpSpPr>
        <p:grpSp>
          <p:nvGrpSpPr>
            <p:cNvPr id="74780" name="Group 95"/>
            <p:cNvGrpSpPr>
              <a:grpSpLocks/>
            </p:cNvGrpSpPr>
            <p:nvPr/>
          </p:nvGrpSpPr>
          <p:grpSpPr bwMode="auto">
            <a:xfrm>
              <a:off x="3810000" y="1524000"/>
              <a:ext cx="1216025" cy="942975"/>
              <a:chOff x="3986" y="942"/>
              <a:chExt cx="766" cy="594"/>
            </a:xfrm>
          </p:grpSpPr>
          <p:sp>
            <p:nvSpPr>
              <p:cNvPr id="7478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8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8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8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8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7478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7478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7478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74781"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74760" name="Group 95"/>
          <p:cNvGrpSpPr>
            <a:grpSpLocks/>
          </p:cNvGrpSpPr>
          <p:nvPr/>
        </p:nvGrpSpPr>
        <p:grpSpPr bwMode="auto">
          <a:xfrm>
            <a:off x="280988" y="3763963"/>
            <a:ext cx="1216025" cy="942975"/>
            <a:chOff x="3986" y="942"/>
            <a:chExt cx="766" cy="594"/>
          </a:xfrm>
        </p:grpSpPr>
        <p:sp>
          <p:nvSpPr>
            <p:cNvPr id="7477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7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73" name="Freeform 289"/>
            <p:cNvSpPr>
              <a:spLocks/>
            </p:cNvSpPr>
            <p:nvPr/>
          </p:nvSpPr>
          <p:spPr bwMode="auto">
            <a:xfrm>
              <a:off x="4032" y="1200"/>
              <a:ext cx="111" cy="246"/>
            </a:xfrm>
            <a:custGeom>
              <a:avLst/>
              <a:gdLst>
                <a:gd name="T0" fmla="*/ 2 w 136"/>
                <a:gd name="T1" fmla="*/ 26 h 270"/>
                <a:gd name="T2" fmla="*/ 2 w 136"/>
                <a:gd name="T3" fmla="*/ 32 h 270"/>
                <a:gd name="T4" fmla="*/ 2 w 136"/>
                <a:gd name="T5" fmla="*/ 35 h 270"/>
                <a:gd name="T6" fmla="*/ 2 w 136"/>
                <a:gd name="T7" fmla="*/ 38 h 270"/>
                <a:gd name="T8" fmla="*/ 2 w 136"/>
                <a:gd name="T9" fmla="*/ 38 h 270"/>
                <a:gd name="T10" fmla="*/ 2 w 136"/>
                <a:gd name="T11" fmla="*/ 38 h 270"/>
                <a:gd name="T12" fmla="*/ 2 w 136"/>
                <a:gd name="T13" fmla="*/ 37 h 270"/>
                <a:gd name="T14" fmla="*/ 2 w 136"/>
                <a:gd name="T15" fmla="*/ 35 h 270"/>
                <a:gd name="T16" fmla="*/ 2 w 136"/>
                <a:gd name="T17" fmla="*/ 33 h 270"/>
                <a:gd name="T18" fmla="*/ 2 w 136"/>
                <a:gd name="T19" fmla="*/ 30 h 270"/>
                <a:gd name="T20" fmla="*/ 2 w 136"/>
                <a:gd name="T21" fmla="*/ 26 h 270"/>
                <a:gd name="T22" fmla="*/ 1 w 136"/>
                <a:gd name="T23" fmla="*/ 22 h 270"/>
                <a:gd name="T24" fmla="*/ 0 w 136"/>
                <a:gd name="T25" fmla="*/ 16 h 270"/>
                <a:gd name="T26" fmla="*/ 2 w 136"/>
                <a:gd name="T27" fmla="*/ 11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6 h 270"/>
                <a:gd name="T44" fmla="*/ 2 w 136"/>
                <a:gd name="T45" fmla="*/ 11 h 270"/>
                <a:gd name="T46" fmla="*/ 2 w 136"/>
                <a:gd name="T47" fmla="*/ 13 h 270"/>
                <a:gd name="T48" fmla="*/ 2 w 136"/>
                <a:gd name="T49" fmla="*/ 12 h 270"/>
                <a:gd name="T50" fmla="*/ 2 w 136"/>
                <a:gd name="T51" fmla="*/ 10 h 270"/>
                <a:gd name="T52" fmla="*/ 2 w 136"/>
                <a:gd name="T53" fmla="*/ 9 h 270"/>
                <a:gd name="T54" fmla="*/ 2 w 136"/>
                <a:gd name="T55" fmla="*/ 9 h 270"/>
                <a:gd name="T56" fmla="*/ 2 w 136"/>
                <a:gd name="T57" fmla="*/ 10 h 270"/>
                <a:gd name="T58" fmla="*/ 2 w 136"/>
                <a:gd name="T59" fmla="*/ 11 h 270"/>
                <a:gd name="T60" fmla="*/ 2 w 136"/>
                <a:gd name="T61" fmla="*/ 13 h 270"/>
                <a:gd name="T62" fmla="*/ 2 w 136"/>
                <a:gd name="T63" fmla="*/ 15 h 270"/>
                <a:gd name="T64" fmla="*/ 2 w 136"/>
                <a:gd name="T65" fmla="*/ 19 h 270"/>
                <a:gd name="T66" fmla="*/ 2 w 136"/>
                <a:gd name="T67" fmla="*/ 24 h 270"/>
                <a:gd name="T68" fmla="*/ 2 w 136"/>
                <a:gd name="T69" fmla="*/ 26 h 270"/>
                <a:gd name="T70" fmla="*/ 2 w 136"/>
                <a:gd name="T71" fmla="*/ 28 h 270"/>
                <a:gd name="T72" fmla="*/ 2 w 136"/>
                <a:gd name="T73" fmla="*/ 29 h 270"/>
                <a:gd name="T74" fmla="*/ 2 w 136"/>
                <a:gd name="T75" fmla="*/ 29 h 270"/>
                <a:gd name="T76" fmla="*/ 2 w 136"/>
                <a:gd name="T77" fmla="*/ 29 h 270"/>
                <a:gd name="T78" fmla="*/ 2 w 136"/>
                <a:gd name="T79" fmla="*/ 29 h 270"/>
                <a:gd name="T80" fmla="*/ 2 w 136"/>
                <a:gd name="T81" fmla="*/ 28 h 270"/>
                <a:gd name="T82" fmla="*/ 2 w 136"/>
                <a:gd name="T83" fmla="*/ 24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7477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7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76"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74777"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74778"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74779"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grpSp>
        <p:nvGrpSpPr>
          <p:cNvPr id="74761" name="Group 95"/>
          <p:cNvGrpSpPr>
            <a:grpSpLocks/>
          </p:cNvGrpSpPr>
          <p:nvPr/>
        </p:nvGrpSpPr>
        <p:grpSpPr bwMode="auto">
          <a:xfrm>
            <a:off x="276225" y="4808538"/>
            <a:ext cx="1216025" cy="942975"/>
            <a:chOff x="3986" y="942"/>
            <a:chExt cx="766" cy="594"/>
          </a:xfrm>
        </p:grpSpPr>
        <p:sp>
          <p:nvSpPr>
            <p:cNvPr id="7476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6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64" name="Freeform 289"/>
            <p:cNvSpPr>
              <a:spLocks/>
            </p:cNvSpPr>
            <p:nvPr/>
          </p:nvSpPr>
          <p:spPr bwMode="auto">
            <a:xfrm>
              <a:off x="4032" y="1200"/>
              <a:ext cx="111" cy="246"/>
            </a:xfrm>
            <a:custGeom>
              <a:avLst/>
              <a:gdLst>
                <a:gd name="T0" fmla="*/ 2 w 136"/>
                <a:gd name="T1" fmla="*/ 26 h 270"/>
                <a:gd name="T2" fmla="*/ 2 w 136"/>
                <a:gd name="T3" fmla="*/ 32 h 270"/>
                <a:gd name="T4" fmla="*/ 2 w 136"/>
                <a:gd name="T5" fmla="*/ 35 h 270"/>
                <a:gd name="T6" fmla="*/ 2 w 136"/>
                <a:gd name="T7" fmla="*/ 38 h 270"/>
                <a:gd name="T8" fmla="*/ 2 w 136"/>
                <a:gd name="T9" fmla="*/ 38 h 270"/>
                <a:gd name="T10" fmla="*/ 2 w 136"/>
                <a:gd name="T11" fmla="*/ 38 h 270"/>
                <a:gd name="T12" fmla="*/ 2 w 136"/>
                <a:gd name="T13" fmla="*/ 37 h 270"/>
                <a:gd name="T14" fmla="*/ 2 w 136"/>
                <a:gd name="T15" fmla="*/ 35 h 270"/>
                <a:gd name="T16" fmla="*/ 2 w 136"/>
                <a:gd name="T17" fmla="*/ 33 h 270"/>
                <a:gd name="T18" fmla="*/ 2 w 136"/>
                <a:gd name="T19" fmla="*/ 30 h 270"/>
                <a:gd name="T20" fmla="*/ 2 w 136"/>
                <a:gd name="T21" fmla="*/ 26 h 270"/>
                <a:gd name="T22" fmla="*/ 1 w 136"/>
                <a:gd name="T23" fmla="*/ 22 h 270"/>
                <a:gd name="T24" fmla="*/ 0 w 136"/>
                <a:gd name="T25" fmla="*/ 16 h 270"/>
                <a:gd name="T26" fmla="*/ 2 w 136"/>
                <a:gd name="T27" fmla="*/ 11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6 h 270"/>
                <a:gd name="T44" fmla="*/ 2 w 136"/>
                <a:gd name="T45" fmla="*/ 11 h 270"/>
                <a:gd name="T46" fmla="*/ 2 w 136"/>
                <a:gd name="T47" fmla="*/ 13 h 270"/>
                <a:gd name="T48" fmla="*/ 2 w 136"/>
                <a:gd name="T49" fmla="*/ 12 h 270"/>
                <a:gd name="T50" fmla="*/ 2 w 136"/>
                <a:gd name="T51" fmla="*/ 10 h 270"/>
                <a:gd name="T52" fmla="*/ 2 w 136"/>
                <a:gd name="T53" fmla="*/ 9 h 270"/>
                <a:gd name="T54" fmla="*/ 2 w 136"/>
                <a:gd name="T55" fmla="*/ 9 h 270"/>
                <a:gd name="T56" fmla="*/ 2 w 136"/>
                <a:gd name="T57" fmla="*/ 10 h 270"/>
                <a:gd name="T58" fmla="*/ 2 w 136"/>
                <a:gd name="T59" fmla="*/ 11 h 270"/>
                <a:gd name="T60" fmla="*/ 2 w 136"/>
                <a:gd name="T61" fmla="*/ 13 h 270"/>
                <a:gd name="T62" fmla="*/ 2 w 136"/>
                <a:gd name="T63" fmla="*/ 15 h 270"/>
                <a:gd name="T64" fmla="*/ 2 w 136"/>
                <a:gd name="T65" fmla="*/ 19 h 270"/>
                <a:gd name="T66" fmla="*/ 2 w 136"/>
                <a:gd name="T67" fmla="*/ 24 h 270"/>
                <a:gd name="T68" fmla="*/ 2 w 136"/>
                <a:gd name="T69" fmla="*/ 26 h 270"/>
                <a:gd name="T70" fmla="*/ 2 w 136"/>
                <a:gd name="T71" fmla="*/ 28 h 270"/>
                <a:gd name="T72" fmla="*/ 2 w 136"/>
                <a:gd name="T73" fmla="*/ 29 h 270"/>
                <a:gd name="T74" fmla="*/ 2 w 136"/>
                <a:gd name="T75" fmla="*/ 29 h 270"/>
                <a:gd name="T76" fmla="*/ 2 w 136"/>
                <a:gd name="T77" fmla="*/ 29 h 270"/>
                <a:gd name="T78" fmla="*/ 2 w 136"/>
                <a:gd name="T79" fmla="*/ 29 h 270"/>
                <a:gd name="T80" fmla="*/ 2 w 136"/>
                <a:gd name="T81" fmla="*/ 28 h 270"/>
                <a:gd name="T82" fmla="*/ 2 w 136"/>
                <a:gd name="T83" fmla="*/ 24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7476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6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74767"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74768"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74769"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74770"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Tree>
    <p:extLst>
      <p:ext uri="{BB962C8B-B14F-4D97-AF65-F5344CB8AC3E}">
        <p14:creationId xmlns:p14="http://schemas.microsoft.com/office/powerpoint/2010/main" val="23875777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normAutofit fontScale="90000"/>
          </a:bodyPr>
          <a:lstStyle/>
          <a:p>
            <a:r>
              <a:rPr lang="en-US" sz="2400" b="1" smtClean="0">
                <a:solidFill>
                  <a:schemeClr val="accent2"/>
                </a:solidFill>
                <a:ea typeface="ＭＳ Ｐゴシック" panose="020B0600070205080204" pitchFamily="34" charset="-128"/>
                <a:cs typeface="Arial Unicode MS" panose="020B0604020202020204" pitchFamily="34" charset="-128"/>
              </a:rPr>
              <a:t>Indications for PCI of an Infarct Artery in Patients Who Were Managed With Fibrinolytic Therapy or Who Did Not Receive Reperfusion Therapy</a:t>
            </a:r>
            <a:endParaRPr lang="en-US" sz="2400" smtClean="0">
              <a:ea typeface="ＭＳ Ｐゴシック" panose="020B0600070205080204" pitchFamily="34" charset="-128"/>
              <a:cs typeface="Geneva" pitchFamily="1" charset="0"/>
            </a:endParaRPr>
          </a:p>
        </p:txBody>
      </p:sp>
      <p:pic>
        <p:nvPicPr>
          <p:cNvPr id="829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1828800"/>
            <a:ext cx="87534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948" name="TextBox 1"/>
          <p:cNvSpPr txBox="1">
            <a:spLocks noChangeArrowheads="1"/>
          </p:cNvSpPr>
          <p:nvPr/>
        </p:nvSpPr>
        <p:spPr bwMode="auto">
          <a:xfrm>
            <a:off x="342900" y="4313238"/>
            <a:ext cx="8458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*Although individual circumstances will vary, clinical stability is defined by the absence of low output, hypotension, persistent tachycardia, apparent shock, high-grade ventricular or symptomatic supraventricular tachyarrhythmias, and spontaneous recurrent ischemia.</a:t>
            </a:r>
          </a:p>
        </p:txBody>
      </p:sp>
    </p:spTree>
    <p:extLst>
      <p:ext uri="{BB962C8B-B14F-4D97-AF65-F5344CB8AC3E}">
        <p14:creationId xmlns:p14="http://schemas.microsoft.com/office/powerpoint/2010/main" val="3513599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152400"/>
            <a:ext cx="8229600" cy="1143000"/>
          </a:xfrm>
        </p:spPr>
        <p:txBody>
          <a:bodyPr/>
          <a:lstStyle/>
          <a:p>
            <a:r>
              <a:rPr lang="en-US" sz="2400" b="1" smtClean="0">
                <a:solidFill>
                  <a:schemeClr val="accent2"/>
                </a:solidFill>
                <a:ea typeface="ＭＳ Ｐゴシック" panose="020B0600070205080204" pitchFamily="34" charset="-128"/>
                <a:cs typeface="Arial Unicode MS" panose="020B0604020202020204" pitchFamily="34" charset="-128"/>
              </a:rPr>
              <a:t>Adjunctive Antithrombotic Therapy to Support PCI After Fibrinolytic Therapy</a:t>
            </a:r>
            <a:endParaRPr lang="en-US" sz="2400" smtClean="0">
              <a:ea typeface="ＭＳ Ｐゴシック" panose="020B0600070205080204" pitchFamily="34" charset="-128"/>
              <a:cs typeface="Geneva" pitchFamily="1" charset="0"/>
            </a:endParaRPr>
          </a:p>
        </p:txBody>
      </p:sp>
      <p:pic>
        <p:nvPicPr>
          <p:cNvPr id="901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1143000"/>
            <a:ext cx="844867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9923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228600"/>
            <a:ext cx="8229600" cy="1143000"/>
          </a:xfrm>
        </p:spPr>
        <p:txBody>
          <a:bodyPr/>
          <a:lstStyle/>
          <a:p>
            <a:r>
              <a:rPr lang="en-US" sz="2400" b="1" smtClean="0">
                <a:solidFill>
                  <a:schemeClr val="accent2"/>
                </a:solidFill>
                <a:ea typeface="ＭＳ Ｐゴシック" panose="020B0600070205080204" pitchFamily="34" charset="-128"/>
                <a:cs typeface="Arial Unicode MS" panose="020B0604020202020204" pitchFamily="34" charset="-128"/>
              </a:rPr>
              <a:t>Adjunctive Antithrombotic Therapy to Support PCI After Fibrinolytic Therapy (cont.)</a:t>
            </a:r>
            <a:endParaRPr lang="en-US" sz="2400" smtClean="0">
              <a:ea typeface="ＭＳ Ｐゴシック" panose="020B0600070205080204" pitchFamily="34" charset="-128"/>
              <a:cs typeface="Geneva" pitchFamily="1" charset="0"/>
            </a:endParaRPr>
          </a:p>
        </p:txBody>
      </p:sp>
      <p:pic>
        <p:nvPicPr>
          <p:cNvPr id="921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622425"/>
            <a:ext cx="85344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4" name="TextBox 1"/>
          <p:cNvSpPr txBox="1">
            <a:spLocks noChangeArrowheads="1"/>
          </p:cNvSpPr>
          <p:nvPr/>
        </p:nvSpPr>
        <p:spPr bwMode="auto">
          <a:xfrm>
            <a:off x="244475" y="4746625"/>
            <a:ext cx="8763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*Balloon angioplasty without stent placement may be used in selected patients. It might be reasonable to provide P2Y</a:t>
            </a:r>
            <a:r>
              <a:rPr lang="en-US" sz="1400" baseline="-25000"/>
              <a:t>12</a:t>
            </a:r>
            <a:r>
              <a:rPr lang="en-US" sz="1400"/>
              <a:t> inhibitor therapy to patients with STEMI undergoing balloon angioplasty after fibrinolysis alone according to the recommendations listed for BMS. (</a:t>
            </a:r>
            <a:r>
              <a:rPr lang="en-US" sz="1400" i="1"/>
              <a:t>Level of Evidence: C</a:t>
            </a:r>
            <a:r>
              <a:rPr lang="en-US" sz="1400"/>
              <a:t>)</a:t>
            </a:r>
          </a:p>
        </p:txBody>
      </p:sp>
      <p:pic>
        <p:nvPicPr>
          <p:cNvPr id="921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105025"/>
            <a:ext cx="1971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 y="2409825"/>
            <a:ext cx="868680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6354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95300" y="331788"/>
            <a:ext cx="8229600" cy="1143000"/>
          </a:xfrm>
        </p:spPr>
        <p:txBody>
          <a:bodyPr/>
          <a:lstStyle/>
          <a:p>
            <a:r>
              <a:rPr lang="en-US" sz="2400" b="1" smtClean="0">
                <a:solidFill>
                  <a:schemeClr val="accent2"/>
                </a:solidFill>
                <a:ea typeface="ＭＳ Ｐゴシック" panose="020B0600070205080204" pitchFamily="34" charset="-128"/>
                <a:cs typeface="Arial Unicode MS" panose="020B0604020202020204" pitchFamily="34" charset="-128"/>
              </a:rPr>
              <a:t>Adjunctive Antithrombotic Therapy to Support PCI After Fibrinolytic Therapy (cont.)</a:t>
            </a:r>
            <a:endParaRPr lang="en-US" sz="2400" smtClean="0">
              <a:ea typeface="ＭＳ Ｐゴシック" panose="020B0600070205080204" pitchFamily="34" charset="-128"/>
              <a:cs typeface="Geneva" pitchFamily="1" charset="0"/>
            </a:endParaRPr>
          </a:p>
        </p:txBody>
      </p:sp>
      <p:pic>
        <p:nvPicPr>
          <p:cNvPr id="942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881188"/>
            <a:ext cx="853440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2" name="TextBox 1"/>
          <p:cNvSpPr txBox="1">
            <a:spLocks noChangeArrowheads="1"/>
          </p:cNvSpPr>
          <p:nvPr/>
        </p:nvSpPr>
        <p:spPr bwMode="auto">
          <a:xfrm>
            <a:off x="244475" y="4746625"/>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†The recommended ACT with no planned GP IIb/IIIa receptor antagonist treatment is 250–300 s (HemoTec device) or 300–350 s (Hemochron device).</a:t>
            </a:r>
          </a:p>
        </p:txBody>
      </p:sp>
      <p:pic>
        <p:nvPicPr>
          <p:cNvPr id="942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362200"/>
            <a:ext cx="850582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5412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990600" y="2498725"/>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PCI of a Noninfarct Artery Before Hospital Discharge</a:t>
            </a:r>
          </a:p>
        </p:txBody>
      </p:sp>
      <p:sp>
        <p:nvSpPr>
          <p:cNvPr id="84995"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Delayed Invasive Management</a:t>
            </a:r>
          </a:p>
        </p:txBody>
      </p:sp>
    </p:spTree>
    <p:extLst>
      <p:ext uri="{BB962C8B-B14F-4D97-AF65-F5344CB8AC3E}">
        <p14:creationId xmlns:p14="http://schemas.microsoft.com/office/powerpoint/2010/main" val="16994416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normAutofit/>
          </a:bodyPr>
          <a:lstStyle/>
          <a:p>
            <a:r>
              <a:rPr lang="en-US" sz="3600" b="1" smtClean="0">
                <a:solidFill>
                  <a:schemeClr val="accent2"/>
                </a:solidFill>
                <a:ea typeface="ＭＳ Ｐゴシック" panose="020B0600070205080204" pitchFamily="34" charset="-128"/>
                <a:cs typeface="Arial Unicode MS" panose="020B0604020202020204" pitchFamily="34" charset="-128"/>
              </a:rPr>
              <a:t>PCI of a Noninfarct Artery Before Hospital Discharge</a:t>
            </a:r>
            <a:endParaRPr lang="en-US" sz="3600" smtClean="0">
              <a:ea typeface="ＭＳ Ｐゴシック" panose="020B0600070205080204" pitchFamily="34" charset="-128"/>
              <a:cs typeface="Geneva" pitchFamily="1" charset="0"/>
            </a:endParaRPr>
          </a:p>
        </p:txBody>
      </p:sp>
      <p:sp>
        <p:nvSpPr>
          <p:cNvPr id="86019" name="TextBox 3"/>
          <p:cNvSpPr txBox="1">
            <a:spLocks noChangeArrowheads="1"/>
          </p:cNvSpPr>
          <p:nvPr/>
        </p:nvSpPr>
        <p:spPr bwMode="auto">
          <a:xfrm>
            <a:off x="1981200" y="2319338"/>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PCI is indicated in a noninfarct artery at a time separate from primary PCI in patients who have spontaneous symptoms of myocardial ischemia.</a:t>
            </a:r>
          </a:p>
        </p:txBody>
      </p:sp>
      <p:sp>
        <p:nvSpPr>
          <p:cNvPr id="86020" name="TextBox 1"/>
          <p:cNvSpPr txBox="1">
            <a:spLocks noChangeArrowheads="1"/>
          </p:cNvSpPr>
          <p:nvPr/>
        </p:nvSpPr>
        <p:spPr bwMode="auto">
          <a:xfrm>
            <a:off x="1981200" y="3913188"/>
            <a:ext cx="6858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PCI is reasonable in a noninfarct artery at a time separate from primary PCI in patients with intermediate- or high-risk findings on noninvasive testing. </a:t>
            </a:r>
          </a:p>
        </p:txBody>
      </p:sp>
      <p:grpSp>
        <p:nvGrpSpPr>
          <p:cNvPr id="86021" name="Group 95"/>
          <p:cNvGrpSpPr>
            <a:grpSpLocks/>
          </p:cNvGrpSpPr>
          <p:nvPr/>
        </p:nvGrpSpPr>
        <p:grpSpPr bwMode="auto">
          <a:xfrm>
            <a:off x="265113" y="2133600"/>
            <a:ext cx="1216025" cy="942975"/>
            <a:chOff x="3986" y="942"/>
            <a:chExt cx="766" cy="594"/>
          </a:xfrm>
        </p:grpSpPr>
        <p:sp>
          <p:nvSpPr>
            <p:cNvPr id="8603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8603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86035" name="Freeform 289"/>
            <p:cNvSpPr>
              <a:spLocks/>
            </p:cNvSpPr>
            <p:nvPr/>
          </p:nvSpPr>
          <p:spPr bwMode="auto">
            <a:xfrm>
              <a:off x="4032" y="1200"/>
              <a:ext cx="111" cy="246"/>
            </a:xfrm>
            <a:custGeom>
              <a:avLst/>
              <a:gdLst>
                <a:gd name="T0" fmla="*/ 2 w 136"/>
                <a:gd name="T1" fmla="*/ 26 h 270"/>
                <a:gd name="T2" fmla="*/ 2 w 136"/>
                <a:gd name="T3" fmla="*/ 32 h 270"/>
                <a:gd name="T4" fmla="*/ 2 w 136"/>
                <a:gd name="T5" fmla="*/ 35 h 270"/>
                <a:gd name="T6" fmla="*/ 2 w 136"/>
                <a:gd name="T7" fmla="*/ 38 h 270"/>
                <a:gd name="T8" fmla="*/ 2 w 136"/>
                <a:gd name="T9" fmla="*/ 38 h 270"/>
                <a:gd name="T10" fmla="*/ 2 w 136"/>
                <a:gd name="T11" fmla="*/ 38 h 270"/>
                <a:gd name="T12" fmla="*/ 2 w 136"/>
                <a:gd name="T13" fmla="*/ 37 h 270"/>
                <a:gd name="T14" fmla="*/ 2 w 136"/>
                <a:gd name="T15" fmla="*/ 35 h 270"/>
                <a:gd name="T16" fmla="*/ 2 w 136"/>
                <a:gd name="T17" fmla="*/ 33 h 270"/>
                <a:gd name="T18" fmla="*/ 2 w 136"/>
                <a:gd name="T19" fmla="*/ 30 h 270"/>
                <a:gd name="T20" fmla="*/ 2 w 136"/>
                <a:gd name="T21" fmla="*/ 26 h 270"/>
                <a:gd name="T22" fmla="*/ 1 w 136"/>
                <a:gd name="T23" fmla="*/ 22 h 270"/>
                <a:gd name="T24" fmla="*/ 0 w 136"/>
                <a:gd name="T25" fmla="*/ 16 h 270"/>
                <a:gd name="T26" fmla="*/ 2 w 136"/>
                <a:gd name="T27" fmla="*/ 11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6 h 270"/>
                <a:gd name="T44" fmla="*/ 2 w 136"/>
                <a:gd name="T45" fmla="*/ 11 h 270"/>
                <a:gd name="T46" fmla="*/ 2 w 136"/>
                <a:gd name="T47" fmla="*/ 13 h 270"/>
                <a:gd name="T48" fmla="*/ 2 w 136"/>
                <a:gd name="T49" fmla="*/ 12 h 270"/>
                <a:gd name="T50" fmla="*/ 2 w 136"/>
                <a:gd name="T51" fmla="*/ 10 h 270"/>
                <a:gd name="T52" fmla="*/ 2 w 136"/>
                <a:gd name="T53" fmla="*/ 9 h 270"/>
                <a:gd name="T54" fmla="*/ 2 w 136"/>
                <a:gd name="T55" fmla="*/ 9 h 270"/>
                <a:gd name="T56" fmla="*/ 2 w 136"/>
                <a:gd name="T57" fmla="*/ 10 h 270"/>
                <a:gd name="T58" fmla="*/ 2 w 136"/>
                <a:gd name="T59" fmla="*/ 11 h 270"/>
                <a:gd name="T60" fmla="*/ 2 w 136"/>
                <a:gd name="T61" fmla="*/ 13 h 270"/>
                <a:gd name="T62" fmla="*/ 2 w 136"/>
                <a:gd name="T63" fmla="*/ 15 h 270"/>
                <a:gd name="T64" fmla="*/ 2 w 136"/>
                <a:gd name="T65" fmla="*/ 19 h 270"/>
                <a:gd name="T66" fmla="*/ 2 w 136"/>
                <a:gd name="T67" fmla="*/ 24 h 270"/>
                <a:gd name="T68" fmla="*/ 2 w 136"/>
                <a:gd name="T69" fmla="*/ 26 h 270"/>
                <a:gd name="T70" fmla="*/ 2 w 136"/>
                <a:gd name="T71" fmla="*/ 28 h 270"/>
                <a:gd name="T72" fmla="*/ 2 w 136"/>
                <a:gd name="T73" fmla="*/ 29 h 270"/>
                <a:gd name="T74" fmla="*/ 2 w 136"/>
                <a:gd name="T75" fmla="*/ 29 h 270"/>
                <a:gd name="T76" fmla="*/ 2 w 136"/>
                <a:gd name="T77" fmla="*/ 29 h 270"/>
                <a:gd name="T78" fmla="*/ 2 w 136"/>
                <a:gd name="T79" fmla="*/ 29 h 270"/>
                <a:gd name="T80" fmla="*/ 2 w 136"/>
                <a:gd name="T81" fmla="*/ 28 h 270"/>
                <a:gd name="T82" fmla="*/ 2 w 136"/>
                <a:gd name="T83" fmla="*/ 24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8603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8603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8603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8603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8604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8604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grpSp>
        <p:nvGrpSpPr>
          <p:cNvPr id="86022" name="Group 8"/>
          <p:cNvGrpSpPr>
            <a:grpSpLocks/>
          </p:cNvGrpSpPr>
          <p:nvPr/>
        </p:nvGrpSpPr>
        <p:grpSpPr bwMode="auto">
          <a:xfrm>
            <a:off x="263525" y="3719513"/>
            <a:ext cx="1216025" cy="942975"/>
            <a:chOff x="3810000" y="2667000"/>
            <a:chExt cx="1216025" cy="942975"/>
          </a:xfrm>
        </p:grpSpPr>
        <p:grpSp>
          <p:nvGrpSpPr>
            <p:cNvPr id="86023" name="Group 95"/>
            <p:cNvGrpSpPr>
              <a:grpSpLocks/>
            </p:cNvGrpSpPr>
            <p:nvPr/>
          </p:nvGrpSpPr>
          <p:grpSpPr bwMode="auto">
            <a:xfrm>
              <a:off x="3810000" y="2667000"/>
              <a:ext cx="1216025" cy="942975"/>
              <a:chOff x="3986" y="942"/>
              <a:chExt cx="766" cy="594"/>
            </a:xfrm>
          </p:grpSpPr>
          <p:sp>
            <p:nvSpPr>
              <p:cNvPr id="8602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8602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8602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8602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86029"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86030"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86031"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86032"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86024"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3807070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0" y="381000"/>
            <a:ext cx="9144000" cy="38735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ea typeface="MS PGothic" pitchFamily="34" charset="-128"/>
                <a:cs typeface="Geneva" charset="0"/>
              </a:defRPr>
            </a:lvl1pPr>
            <a:lvl2pPr marL="742950" indent="-285750" eaLnBrk="0" hangingPunct="0">
              <a:spcBef>
                <a:spcPct val="20000"/>
              </a:spcBef>
              <a:buChar char="–"/>
              <a:defRPr sz="2800">
                <a:solidFill>
                  <a:schemeClr val="tx1"/>
                </a:solidFill>
                <a:latin typeface="Arial" pitchFamily="34" charset="0"/>
                <a:ea typeface="Geneva" charset="0"/>
                <a:cs typeface="Geneva" charset="0"/>
              </a:defRPr>
            </a:lvl2pPr>
            <a:lvl3pPr marL="1143000" indent="-228600" eaLnBrk="0" hangingPunct="0">
              <a:spcBef>
                <a:spcPct val="20000"/>
              </a:spcBef>
              <a:buChar char="•"/>
              <a:defRPr sz="2400">
                <a:solidFill>
                  <a:schemeClr val="tx1"/>
                </a:solidFill>
                <a:latin typeface="Arial" pitchFamily="34" charset="0"/>
                <a:ea typeface="Geneva" charset="0"/>
                <a:cs typeface="Geneva" charset="0"/>
              </a:defRPr>
            </a:lvl3pPr>
            <a:lvl4pPr marL="1600200" indent="-228600" eaLnBrk="0" hangingPunct="0">
              <a:spcBef>
                <a:spcPct val="20000"/>
              </a:spcBef>
              <a:buChar char="–"/>
              <a:defRPr sz="2000">
                <a:solidFill>
                  <a:schemeClr val="tx1"/>
                </a:solidFill>
                <a:latin typeface="Arial" pitchFamily="34" charset="0"/>
                <a:ea typeface="Geneva" charset="0"/>
                <a:cs typeface="Geneva" charset="0"/>
              </a:defRPr>
            </a:lvl4pPr>
            <a:lvl5pPr marL="2057400" indent="-228600" eaLnBrk="0" hangingPunct="0">
              <a:spcBef>
                <a:spcPct val="20000"/>
              </a:spcBef>
              <a:buChar char="»"/>
              <a:defRPr sz="2000">
                <a:solidFill>
                  <a:schemeClr val="tx1"/>
                </a:solidFill>
                <a:latin typeface="Arial" pitchFamily="34"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Arial" pitchFamily="34" charset="0"/>
                <a:ea typeface="Geneva" charset="0"/>
                <a:cs typeface="Geneva" charset="0"/>
              </a:defRPr>
            </a:lvl9pPr>
          </a:lstStyle>
          <a:p>
            <a:pPr algn="ctr" eaLnBrk="1" hangingPunct="1">
              <a:lnSpc>
                <a:spcPct val="80000"/>
              </a:lnSpc>
              <a:spcBef>
                <a:spcPct val="0"/>
              </a:spcBef>
              <a:buFontTx/>
              <a:buNone/>
              <a:defRPr/>
            </a:pPr>
            <a:r>
              <a:rPr lang="en-US" altLang="en-US" sz="2400" b="1" dirty="0">
                <a:solidFill>
                  <a:schemeClr val="bg1"/>
                </a:solidFill>
                <a:latin typeface="+mn-lt"/>
              </a:rPr>
              <a:t>Culprit </a:t>
            </a:r>
            <a:r>
              <a:rPr lang="en-US" altLang="en-US" sz="2400" b="1" dirty="0" smtClean="0">
                <a:solidFill>
                  <a:schemeClr val="bg1"/>
                </a:solidFill>
                <a:latin typeface="+mn-lt"/>
              </a:rPr>
              <a:t>Artery – Only Versus </a:t>
            </a:r>
            <a:r>
              <a:rPr lang="en-US" altLang="en-US" sz="2400" b="1" dirty="0" err="1">
                <a:solidFill>
                  <a:schemeClr val="bg1"/>
                </a:solidFill>
                <a:latin typeface="+mn-lt"/>
              </a:rPr>
              <a:t>Multivessel</a:t>
            </a:r>
            <a:r>
              <a:rPr lang="en-US" altLang="en-US" sz="2400" b="1" dirty="0">
                <a:solidFill>
                  <a:schemeClr val="bg1"/>
                </a:solidFill>
                <a:latin typeface="+mn-lt"/>
              </a:rPr>
              <a:t> PCI</a:t>
            </a:r>
            <a:endParaRPr lang="en-US" altLang="en-US" sz="2400" b="1" dirty="0" smtClean="0">
              <a:solidFill>
                <a:schemeClr val="bg1"/>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897648495"/>
              </p:ext>
            </p:extLst>
          </p:nvPr>
        </p:nvGraphicFramePr>
        <p:xfrm>
          <a:off x="685800" y="1524000"/>
          <a:ext cx="7918450" cy="2743200"/>
        </p:xfrm>
        <a:graphic>
          <a:graphicData uri="http://schemas.openxmlformats.org/drawingml/2006/table">
            <a:tbl>
              <a:tblPr firstRow="1" firstCol="1" bandRow="1"/>
              <a:tblGrid>
                <a:gridCol w="1066800"/>
                <a:gridCol w="990600"/>
                <a:gridCol w="5861050"/>
              </a:tblGrid>
              <a:tr h="6095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effectLst/>
                          <a:latin typeface="+mn-lt"/>
                          <a:ea typeface="Calibri"/>
                        </a:rPr>
                        <a:t>COR</a:t>
                      </a:r>
                      <a:endParaRPr lang="en-US" sz="2200" dirty="0" smtClean="0">
                        <a:effectLst/>
                        <a:latin typeface="+mn-lt"/>
                        <a:ea typeface="Times New Roman"/>
                      </a:endParaRPr>
                    </a:p>
                    <a:p>
                      <a:pPr marL="0" marR="0" algn="ctr">
                        <a:spcBef>
                          <a:spcPts val="0"/>
                        </a:spcBef>
                        <a:spcAft>
                          <a:spcPts val="0"/>
                        </a:spcAft>
                      </a:pPr>
                      <a:endParaRPr lang="en-US" sz="220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b="1" dirty="0" smtClean="0">
                          <a:effectLst/>
                          <a:latin typeface="+mn-lt"/>
                          <a:ea typeface="Calibri"/>
                        </a:rPr>
                        <a:t>LOE</a:t>
                      </a:r>
                      <a:endParaRPr lang="en-US" sz="2200" dirty="0" smtClean="0">
                        <a:effectLst/>
                        <a:latin typeface="+mn-lt"/>
                        <a:ea typeface="Times New Roman"/>
                      </a:endParaRPr>
                    </a:p>
                    <a:p>
                      <a:pPr marL="0" marR="0" algn="ctr">
                        <a:spcBef>
                          <a:spcPts val="0"/>
                        </a:spcBef>
                        <a:spcAft>
                          <a:spcPts val="0"/>
                        </a:spcAft>
                      </a:pPr>
                      <a:endParaRPr lang="en-US" sz="220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200" b="1" dirty="0" smtClean="0">
                          <a:effectLst/>
                          <a:latin typeface="+mn-lt"/>
                          <a:ea typeface="Calibri"/>
                        </a:rPr>
                        <a:t>Recommendation</a:t>
                      </a:r>
                      <a:endParaRPr lang="en-US" sz="2200" dirty="0">
                        <a:effectLst/>
                        <a:latin typeface="+mn-lt"/>
                        <a:ea typeface="Times New Roman"/>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2640">
                <a:tc>
                  <a:txBody>
                    <a:bodyPr/>
                    <a:lstStyle/>
                    <a:p>
                      <a:pPr marL="0" marR="0" algn="ctr">
                        <a:lnSpc>
                          <a:spcPct val="150000"/>
                        </a:lnSpc>
                        <a:spcBef>
                          <a:spcPts val="0"/>
                        </a:spcBef>
                        <a:spcAft>
                          <a:spcPts val="0"/>
                        </a:spcAft>
                      </a:pPr>
                      <a:r>
                        <a:rPr lang="en-US" sz="2200" dirty="0" err="1"/>
                        <a:t>IIb</a:t>
                      </a:r>
                      <a:endParaRPr lang="en-US" sz="22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A74A"/>
                    </a:solidFill>
                  </a:tcPr>
                </a:tc>
                <a:tc>
                  <a:txBody>
                    <a:bodyPr/>
                    <a:lstStyle/>
                    <a:p>
                      <a:pPr marL="0" marR="0" algn="ctr">
                        <a:lnSpc>
                          <a:spcPct val="150000"/>
                        </a:lnSpc>
                        <a:spcBef>
                          <a:spcPts val="0"/>
                        </a:spcBef>
                        <a:spcAft>
                          <a:spcPts val="0"/>
                        </a:spcAft>
                      </a:pPr>
                      <a:r>
                        <a:rPr lang="en-US" sz="2200" dirty="0"/>
                        <a:t>B-R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CD3"/>
                    </a:solidFill>
                  </a:tcPr>
                </a:tc>
                <a:tc>
                  <a:txBody>
                    <a:bodyPr/>
                    <a:lstStyle/>
                    <a:p>
                      <a:pPr marL="0" marR="0">
                        <a:lnSpc>
                          <a:spcPct val="100000"/>
                        </a:lnSpc>
                        <a:spcBef>
                          <a:spcPts val="0"/>
                        </a:spcBef>
                        <a:spcAft>
                          <a:spcPts val="0"/>
                        </a:spcAft>
                      </a:pPr>
                      <a:r>
                        <a:rPr lang="en-US" sz="2200" dirty="0" smtClean="0"/>
                        <a:t>PCI of a </a:t>
                      </a:r>
                      <a:r>
                        <a:rPr lang="en-US" sz="2200" dirty="0" smtClean="0"/>
                        <a:t>non infarct </a:t>
                      </a:r>
                      <a:r>
                        <a:rPr lang="en-US" sz="2200" dirty="0" smtClean="0"/>
                        <a:t>artery may be considered in selected patients with STEMI and </a:t>
                      </a:r>
                      <a:r>
                        <a:rPr lang="en-US" sz="2200" dirty="0" smtClean="0"/>
                        <a:t>multi vessel </a:t>
                      </a:r>
                      <a:r>
                        <a:rPr lang="en-US" sz="2200" dirty="0" smtClean="0"/>
                        <a:t>disease who are hemodynamically stable, either at the time of primary PCI or as a planned staged procedure.</a:t>
                      </a:r>
                      <a:r>
                        <a:rPr lang="en-US" sz="2200" baseline="30000" dirty="0" smtClean="0"/>
                        <a:t>1</a:t>
                      </a:r>
                      <a:endParaRPr lang="en-US" sz="2200" dirty="0" smtClean="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Rectangle 1"/>
          <p:cNvSpPr/>
          <p:nvPr/>
        </p:nvSpPr>
        <p:spPr>
          <a:xfrm>
            <a:off x="685800" y="4276725"/>
            <a:ext cx="8001000" cy="523875"/>
          </a:xfrm>
          <a:prstGeom prst="rect">
            <a:avLst/>
          </a:prstGeom>
        </p:spPr>
        <p:txBody>
          <a:bodyPr>
            <a:spAutoFit/>
          </a:bodyPr>
          <a:lstStyle/>
          <a:p>
            <a:pPr eaLnBrk="1" fontAlgn="auto" hangingPunct="1">
              <a:spcBef>
                <a:spcPts val="0"/>
              </a:spcBef>
              <a:spcAft>
                <a:spcPts val="0"/>
              </a:spcAft>
              <a:defRPr/>
            </a:pPr>
            <a:r>
              <a:rPr lang="en-US" sz="1400" dirty="0">
                <a:solidFill>
                  <a:srgbClr val="000000"/>
                </a:solidFill>
                <a:latin typeface="+mn-lt"/>
                <a:ea typeface="+mn-ea"/>
              </a:rPr>
              <a:t>1. Modified recommendation from 2013 Guideline (changed class from III: Harm to </a:t>
            </a:r>
            <a:r>
              <a:rPr lang="en-US" sz="1400" dirty="0" err="1">
                <a:solidFill>
                  <a:srgbClr val="000000"/>
                </a:solidFill>
                <a:latin typeface="+mn-lt"/>
                <a:ea typeface="+mn-ea"/>
              </a:rPr>
              <a:t>IIb</a:t>
            </a:r>
            <a:r>
              <a:rPr lang="en-US" sz="1400" dirty="0">
                <a:solidFill>
                  <a:srgbClr val="000000"/>
                </a:solidFill>
                <a:latin typeface="+mn-lt"/>
                <a:ea typeface="+mn-ea"/>
              </a:rPr>
              <a:t> and expanded time frame in which </a:t>
            </a:r>
            <a:r>
              <a:rPr lang="en-US" sz="1400" dirty="0" err="1">
                <a:solidFill>
                  <a:srgbClr val="000000"/>
                </a:solidFill>
                <a:latin typeface="+mn-lt"/>
                <a:ea typeface="+mn-ea"/>
              </a:rPr>
              <a:t>multivessel</a:t>
            </a:r>
            <a:r>
              <a:rPr lang="en-US" sz="1400" dirty="0">
                <a:solidFill>
                  <a:srgbClr val="000000"/>
                </a:solidFill>
                <a:latin typeface="+mn-lt"/>
                <a:ea typeface="+mn-ea"/>
              </a:rPr>
              <a:t> PCI could be performed).</a:t>
            </a:r>
          </a:p>
        </p:txBody>
      </p:sp>
    </p:spTree>
    <p:extLst>
      <p:ext uri="{BB962C8B-B14F-4D97-AF65-F5344CB8AC3E}">
        <p14:creationId xmlns:p14="http://schemas.microsoft.com/office/powerpoint/2010/main" val="9497756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990600" y="2498725"/>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CABG in Patients With STEMI </a:t>
            </a:r>
          </a:p>
        </p:txBody>
      </p:sp>
      <p:sp>
        <p:nvSpPr>
          <p:cNvPr id="96259"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Coronary Artery Bypass Graft Surgery</a:t>
            </a:r>
          </a:p>
        </p:txBody>
      </p:sp>
    </p:spTree>
    <p:extLst>
      <p:ext uri="{BB962C8B-B14F-4D97-AF65-F5344CB8AC3E}">
        <p14:creationId xmlns:p14="http://schemas.microsoft.com/office/powerpoint/2010/main" val="42299734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CABG in Patients With STEMI</a:t>
            </a:r>
            <a:endParaRPr lang="en-US" sz="3600" smtClean="0">
              <a:ea typeface="ＭＳ Ｐゴシック" panose="020B0600070205080204" pitchFamily="34" charset="-128"/>
              <a:cs typeface="Geneva" pitchFamily="1" charset="0"/>
            </a:endParaRPr>
          </a:p>
        </p:txBody>
      </p:sp>
      <p:sp>
        <p:nvSpPr>
          <p:cNvPr id="97283" name="TextBox 3"/>
          <p:cNvSpPr txBox="1">
            <a:spLocks noChangeArrowheads="1"/>
          </p:cNvSpPr>
          <p:nvPr/>
        </p:nvSpPr>
        <p:spPr bwMode="auto">
          <a:xfrm>
            <a:off x="2028825" y="2536825"/>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Urgent CABG is indicated in patients with STEMI and coronary anatomy not amenable to PCI who have ongoing or recurrent ischemia, cardiogenic shock, severe HF, or other high-risk features. </a:t>
            </a:r>
          </a:p>
        </p:txBody>
      </p:sp>
      <p:sp>
        <p:nvSpPr>
          <p:cNvPr id="97284" name="TextBox 2"/>
          <p:cNvSpPr txBox="1">
            <a:spLocks noChangeArrowheads="1"/>
          </p:cNvSpPr>
          <p:nvPr/>
        </p:nvSpPr>
        <p:spPr bwMode="auto">
          <a:xfrm>
            <a:off x="2028825" y="4114800"/>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CABG is recommended in patients with STEMI at time of operative repair of mechanical defects. </a:t>
            </a:r>
          </a:p>
        </p:txBody>
      </p:sp>
      <p:grpSp>
        <p:nvGrpSpPr>
          <p:cNvPr id="97285" name="Group 3"/>
          <p:cNvGrpSpPr>
            <a:grpSpLocks/>
          </p:cNvGrpSpPr>
          <p:nvPr/>
        </p:nvGrpSpPr>
        <p:grpSpPr bwMode="auto">
          <a:xfrm>
            <a:off x="339725" y="3967163"/>
            <a:ext cx="1216025" cy="942975"/>
            <a:chOff x="3810000" y="1524000"/>
            <a:chExt cx="1216025" cy="942975"/>
          </a:xfrm>
        </p:grpSpPr>
        <p:grpSp>
          <p:nvGrpSpPr>
            <p:cNvPr id="97297" name="Group 95"/>
            <p:cNvGrpSpPr>
              <a:grpSpLocks/>
            </p:cNvGrpSpPr>
            <p:nvPr/>
          </p:nvGrpSpPr>
          <p:grpSpPr bwMode="auto">
            <a:xfrm>
              <a:off x="3810000" y="1524000"/>
              <a:ext cx="1216025" cy="942975"/>
              <a:chOff x="3986" y="942"/>
              <a:chExt cx="766" cy="594"/>
            </a:xfrm>
          </p:grpSpPr>
          <p:sp>
            <p:nvSpPr>
              <p:cNvPr id="9729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730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730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730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730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9730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9730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9730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97298"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97286" name="Group 3"/>
          <p:cNvGrpSpPr>
            <a:grpSpLocks/>
          </p:cNvGrpSpPr>
          <p:nvPr/>
        </p:nvGrpSpPr>
        <p:grpSpPr bwMode="auto">
          <a:xfrm>
            <a:off x="341313" y="2362200"/>
            <a:ext cx="1216025" cy="942975"/>
            <a:chOff x="3810000" y="1524000"/>
            <a:chExt cx="1216025" cy="942975"/>
          </a:xfrm>
        </p:grpSpPr>
        <p:grpSp>
          <p:nvGrpSpPr>
            <p:cNvPr id="97287" name="Group 95"/>
            <p:cNvGrpSpPr>
              <a:grpSpLocks/>
            </p:cNvGrpSpPr>
            <p:nvPr/>
          </p:nvGrpSpPr>
          <p:grpSpPr bwMode="auto">
            <a:xfrm>
              <a:off x="3810000" y="1524000"/>
              <a:ext cx="1216025" cy="942975"/>
              <a:chOff x="3986" y="942"/>
              <a:chExt cx="766" cy="594"/>
            </a:xfrm>
          </p:grpSpPr>
          <p:sp>
            <p:nvSpPr>
              <p:cNvPr id="9728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729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729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729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729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9729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9729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9729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97288"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251446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noFill/>
          <a:ln/>
          <a:effectLst/>
        </p:spPr>
        <p:txBody>
          <a:bodyPr lIns="90488" tIns="44450" rIns="90488" bIns="44450">
            <a:normAutofit/>
          </a:bodyPr>
          <a:lstStyle/>
          <a:p>
            <a:r>
              <a:rPr lang="en-US" sz="4800" dirty="0">
                <a:effectLst>
                  <a:outerShdw blurRad="38100" dist="38100" dir="2700000" algn="tl">
                    <a:srgbClr val="000000"/>
                  </a:outerShdw>
                </a:effectLst>
              </a:rPr>
              <a:t>Risk Stratification</a:t>
            </a:r>
            <a:endParaRPr lang="en-US" sz="4800" dirty="0"/>
          </a:p>
        </p:txBody>
      </p:sp>
      <p:sp>
        <p:nvSpPr>
          <p:cNvPr id="3" name="Content Placeholder 2"/>
          <p:cNvSpPr>
            <a:spLocks noGrp="1"/>
          </p:cNvSpPr>
          <p:nvPr>
            <p:ph idx="1"/>
          </p:nvPr>
        </p:nvSpPr>
        <p:spPr/>
        <p:txBody>
          <a:bodyPr>
            <a:normAutofit fontScale="92500" lnSpcReduction="20000"/>
          </a:bodyPr>
          <a:lstStyle/>
          <a:p>
            <a:r>
              <a:rPr lang="en-US" sz="3600" dirty="0" smtClean="0">
                <a:latin typeface="Calibri" pitchFamily="34" charset="0"/>
              </a:rPr>
              <a:t>Occurs in several stages</a:t>
            </a:r>
          </a:p>
          <a:p>
            <a:pPr>
              <a:buNone/>
            </a:pPr>
            <a:endParaRPr lang="en-US" sz="3600" dirty="0" smtClean="0">
              <a:latin typeface="Calibri" pitchFamily="34" charset="0"/>
            </a:endParaRPr>
          </a:p>
          <a:p>
            <a:pPr lvl="1">
              <a:buClr>
                <a:prstClr val="white"/>
              </a:buClr>
              <a:buFont typeface="Wingdings" pitchFamily="2" charset="2"/>
              <a:buChar char="v"/>
            </a:pPr>
            <a:r>
              <a:rPr lang="en-US" sz="3200" dirty="0" smtClean="0">
                <a:solidFill>
                  <a:prstClr val="white"/>
                </a:solidFill>
                <a:latin typeface="Calibri" pitchFamily="34" charset="0"/>
              </a:rPr>
              <a:t>Initial presentation</a:t>
            </a:r>
          </a:p>
          <a:p>
            <a:pPr lvl="1">
              <a:buClr>
                <a:prstClr val="white"/>
              </a:buClr>
              <a:buFont typeface="Wingdings" pitchFamily="2" charset="2"/>
              <a:buChar char="v"/>
            </a:pPr>
            <a:endParaRPr lang="en-US" sz="3200" dirty="0" smtClean="0">
              <a:solidFill>
                <a:prstClr val="white"/>
              </a:solidFill>
              <a:latin typeface="Calibri" pitchFamily="34" charset="0"/>
            </a:endParaRPr>
          </a:p>
          <a:p>
            <a:pPr lvl="1">
              <a:buClr>
                <a:prstClr val="white"/>
              </a:buClr>
              <a:buFont typeface="Wingdings" pitchFamily="2" charset="2"/>
              <a:buChar char="v"/>
            </a:pPr>
            <a:r>
              <a:rPr lang="en-US" sz="3200" dirty="0" smtClean="0">
                <a:solidFill>
                  <a:prstClr val="white"/>
                </a:solidFill>
                <a:latin typeface="Calibri" pitchFamily="34" charset="0"/>
              </a:rPr>
              <a:t>In-hospital course (CCU, intermediate CU)</a:t>
            </a:r>
          </a:p>
          <a:p>
            <a:pPr lvl="1">
              <a:buClr>
                <a:prstClr val="white"/>
              </a:buClr>
              <a:buFont typeface="Wingdings" pitchFamily="2" charset="2"/>
              <a:buChar char="v"/>
            </a:pPr>
            <a:endParaRPr lang="en-US" sz="3200" dirty="0" smtClean="0">
              <a:solidFill>
                <a:prstClr val="white"/>
              </a:solidFill>
              <a:latin typeface="Calibri" pitchFamily="34" charset="0"/>
            </a:endParaRPr>
          </a:p>
          <a:p>
            <a:pPr lvl="1">
              <a:buClr>
                <a:prstClr val="white"/>
              </a:buClr>
              <a:buFont typeface="Wingdings" pitchFamily="2" charset="2"/>
              <a:buChar char="v"/>
            </a:pPr>
            <a:r>
              <a:rPr lang="en-US" sz="3200" dirty="0" smtClean="0">
                <a:solidFill>
                  <a:prstClr val="white"/>
                </a:solidFill>
                <a:latin typeface="Calibri" pitchFamily="34" charset="0"/>
              </a:rPr>
              <a:t>At the time of hospital discharge</a:t>
            </a:r>
          </a:p>
          <a:p>
            <a:pPr lvl="1">
              <a:buClr>
                <a:prstClr val="white"/>
              </a:buClr>
              <a:buFont typeface="Wingdings" pitchFamily="2" charset="2"/>
              <a:buChar char="v"/>
            </a:pPr>
            <a:endParaRPr lang="en-US" sz="3200" dirty="0" smtClean="0">
              <a:solidFill>
                <a:prstClr val="white"/>
              </a:solidFill>
              <a:latin typeface="Calibri" pitchFamily="34" charset="0"/>
            </a:endParaRPr>
          </a:p>
          <a:p>
            <a:endParaRPr lang="en-US" sz="3600" dirty="0">
              <a:latin typeface="Calibri" pitchFamily="34" charset="0"/>
            </a:endParaRPr>
          </a:p>
        </p:txBody>
      </p:sp>
    </p:spTree>
    <p:extLst>
      <p:ext uri="{BB962C8B-B14F-4D97-AF65-F5344CB8AC3E}">
        <p14:creationId xmlns:p14="http://schemas.microsoft.com/office/powerpoint/2010/main" val="2034018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CABG in Patients With STEMI</a:t>
            </a:r>
            <a:endParaRPr lang="en-US" sz="3600" smtClean="0">
              <a:ea typeface="ＭＳ Ｐゴシック" panose="020B0600070205080204" pitchFamily="34" charset="-128"/>
              <a:cs typeface="Geneva" pitchFamily="1" charset="0"/>
            </a:endParaRPr>
          </a:p>
        </p:txBody>
      </p:sp>
      <p:sp>
        <p:nvSpPr>
          <p:cNvPr id="99331" name="TextBox 3"/>
          <p:cNvSpPr txBox="1">
            <a:spLocks noChangeArrowheads="1"/>
          </p:cNvSpPr>
          <p:nvPr/>
        </p:nvSpPr>
        <p:spPr bwMode="auto">
          <a:xfrm>
            <a:off x="2028825" y="2447925"/>
            <a:ext cx="6781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The use of mechanical circulatory support is reasonable in patients with STEMI who are hemodynamically unstable and require urgent CABG.</a:t>
            </a:r>
          </a:p>
        </p:txBody>
      </p:sp>
      <p:sp>
        <p:nvSpPr>
          <p:cNvPr id="99332" name="TextBox 2"/>
          <p:cNvSpPr txBox="1">
            <a:spLocks noChangeArrowheads="1"/>
          </p:cNvSpPr>
          <p:nvPr/>
        </p:nvSpPr>
        <p:spPr bwMode="auto">
          <a:xfrm>
            <a:off x="2028825" y="4062413"/>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Emergency CABG within 6 hours of symptom onset may be considered in patients with STEMI who do not have cardiogenic shock and are not candidates for PCI or fibrinolytic therapy. </a:t>
            </a:r>
          </a:p>
        </p:txBody>
      </p:sp>
      <p:grpSp>
        <p:nvGrpSpPr>
          <p:cNvPr id="99333" name="Group 9"/>
          <p:cNvGrpSpPr>
            <a:grpSpLocks/>
          </p:cNvGrpSpPr>
          <p:nvPr/>
        </p:nvGrpSpPr>
        <p:grpSpPr bwMode="auto">
          <a:xfrm>
            <a:off x="304800" y="2209800"/>
            <a:ext cx="1216025" cy="942975"/>
            <a:chOff x="6705600" y="2667000"/>
            <a:chExt cx="1216025" cy="942975"/>
          </a:xfrm>
        </p:grpSpPr>
        <p:grpSp>
          <p:nvGrpSpPr>
            <p:cNvPr id="99345" name="Group 95"/>
            <p:cNvGrpSpPr>
              <a:grpSpLocks/>
            </p:cNvGrpSpPr>
            <p:nvPr/>
          </p:nvGrpSpPr>
          <p:grpSpPr bwMode="auto">
            <a:xfrm>
              <a:off x="6705600" y="2667000"/>
              <a:ext cx="1216025" cy="942975"/>
              <a:chOff x="3986" y="942"/>
              <a:chExt cx="766" cy="594"/>
            </a:xfrm>
          </p:grpSpPr>
          <p:sp>
            <p:nvSpPr>
              <p:cNvPr id="9934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934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934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935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9351"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99352"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99353"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99354"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99346" name="Freeform 289"/>
            <p:cNvSpPr>
              <a:spLocks/>
            </p:cNvSpPr>
            <p:nvPr/>
          </p:nvSpPr>
          <p:spPr bwMode="auto">
            <a:xfrm>
              <a:off x="7086600" y="3048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grpSp>
        <p:nvGrpSpPr>
          <p:cNvPr id="99334" name="Group 10"/>
          <p:cNvGrpSpPr>
            <a:grpSpLocks/>
          </p:cNvGrpSpPr>
          <p:nvPr/>
        </p:nvGrpSpPr>
        <p:grpSpPr bwMode="auto">
          <a:xfrm>
            <a:off x="304800" y="3810000"/>
            <a:ext cx="1216025" cy="942975"/>
            <a:chOff x="6705600" y="3810000"/>
            <a:chExt cx="1216025" cy="942975"/>
          </a:xfrm>
        </p:grpSpPr>
        <p:grpSp>
          <p:nvGrpSpPr>
            <p:cNvPr id="99335" name="Group 95"/>
            <p:cNvGrpSpPr>
              <a:grpSpLocks/>
            </p:cNvGrpSpPr>
            <p:nvPr/>
          </p:nvGrpSpPr>
          <p:grpSpPr bwMode="auto">
            <a:xfrm>
              <a:off x="6705600" y="3810000"/>
              <a:ext cx="1216025" cy="942975"/>
              <a:chOff x="3986" y="942"/>
              <a:chExt cx="766" cy="594"/>
            </a:xfrm>
          </p:grpSpPr>
          <p:sp>
            <p:nvSpPr>
              <p:cNvPr id="9933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933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933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934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99341"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99342"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99343"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99344"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99336" name="Freeform 289"/>
            <p:cNvSpPr>
              <a:spLocks/>
            </p:cNvSpPr>
            <p:nvPr/>
          </p:nvSpPr>
          <p:spPr bwMode="auto">
            <a:xfrm>
              <a:off x="7391400" y="4191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4116998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49263" y="457200"/>
            <a:ext cx="8229600" cy="1143000"/>
          </a:xfrm>
        </p:spPr>
        <p:txBody>
          <a:bodyPr>
            <a:normAutofit fontScale="90000"/>
          </a:bodyPr>
          <a:lstStyle/>
          <a:p>
            <a:r>
              <a:rPr lang="en-US" sz="3600" b="1" smtClean="0">
                <a:solidFill>
                  <a:schemeClr val="accent2"/>
                </a:solidFill>
                <a:ea typeface="ＭＳ Ｐゴシック" panose="020B0600070205080204" pitchFamily="34" charset="-128"/>
                <a:cs typeface="Arial Unicode MS" panose="020B0604020202020204" pitchFamily="34" charset="-128"/>
              </a:rPr>
              <a:t>Timing of Urgent CABG in Patients With STEMI in Relation to Use of Antiplatelet Agents</a:t>
            </a:r>
            <a:endParaRPr lang="en-US" sz="3600" smtClean="0">
              <a:ea typeface="ＭＳ Ｐゴシック" panose="020B0600070205080204" pitchFamily="34" charset="-128"/>
              <a:cs typeface="Geneva" pitchFamily="1" charset="0"/>
            </a:endParaRPr>
          </a:p>
        </p:txBody>
      </p:sp>
      <p:sp>
        <p:nvSpPr>
          <p:cNvPr id="102403" name="TextBox 3"/>
          <p:cNvSpPr txBox="1">
            <a:spLocks noChangeArrowheads="1"/>
          </p:cNvSpPr>
          <p:nvPr/>
        </p:nvSpPr>
        <p:spPr bwMode="auto">
          <a:xfrm>
            <a:off x="2028825" y="2370138"/>
            <a:ext cx="678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Aspirin should not be withheld before urgent CABG. </a:t>
            </a:r>
          </a:p>
        </p:txBody>
      </p:sp>
      <p:sp>
        <p:nvSpPr>
          <p:cNvPr id="102404" name="TextBox 2"/>
          <p:cNvSpPr txBox="1">
            <a:spLocks noChangeArrowheads="1"/>
          </p:cNvSpPr>
          <p:nvPr/>
        </p:nvSpPr>
        <p:spPr bwMode="auto">
          <a:xfrm>
            <a:off x="2028825" y="4727575"/>
            <a:ext cx="67818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Short-acting intravenous GP IIb/IIIa receptor antagonists (eptifibatide, tirofiban) should be discontinued at least 2 to 4 hours before urgent CABG. </a:t>
            </a:r>
          </a:p>
        </p:txBody>
      </p:sp>
      <p:sp>
        <p:nvSpPr>
          <p:cNvPr id="102405" name="TextBox 26"/>
          <p:cNvSpPr txBox="1">
            <a:spLocks noChangeArrowheads="1"/>
          </p:cNvSpPr>
          <p:nvPr/>
        </p:nvSpPr>
        <p:spPr bwMode="auto">
          <a:xfrm>
            <a:off x="2028825" y="3535363"/>
            <a:ext cx="678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Clopidogrel or ticagrelor should be discontinued at least 24 hours before urgent on-pump CABG, if possible. </a:t>
            </a:r>
          </a:p>
        </p:txBody>
      </p:sp>
      <p:grpSp>
        <p:nvGrpSpPr>
          <p:cNvPr id="102406" name="Group 3"/>
          <p:cNvGrpSpPr>
            <a:grpSpLocks/>
          </p:cNvGrpSpPr>
          <p:nvPr/>
        </p:nvGrpSpPr>
        <p:grpSpPr bwMode="auto">
          <a:xfrm>
            <a:off x="301625" y="3371850"/>
            <a:ext cx="1216025" cy="942975"/>
            <a:chOff x="3810000" y="1524000"/>
            <a:chExt cx="1216025" cy="942975"/>
          </a:xfrm>
        </p:grpSpPr>
        <p:grpSp>
          <p:nvGrpSpPr>
            <p:cNvPr id="102428" name="Group 95"/>
            <p:cNvGrpSpPr>
              <a:grpSpLocks/>
            </p:cNvGrpSpPr>
            <p:nvPr/>
          </p:nvGrpSpPr>
          <p:grpSpPr bwMode="auto">
            <a:xfrm>
              <a:off x="3810000" y="1524000"/>
              <a:ext cx="1216025" cy="942975"/>
              <a:chOff x="3986" y="942"/>
              <a:chExt cx="766" cy="594"/>
            </a:xfrm>
          </p:grpSpPr>
          <p:sp>
            <p:nvSpPr>
              <p:cNvPr id="10243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3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3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3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34"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02435"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02436"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02437"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02429"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02407" name="Group 3"/>
          <p:cNvGrpSpPr>
            <a:grpSpLocks/>
          </p:cNvGrpSpPr>
          <p:nvPr/>
        </p:nvGrpSpPr>
        <p:grpSpPr bwMode="auto">
          <a:xfrm>
            <a:off x="322263" y="4589463"/>
            <a:ext cx="1216025" cy="942975"/>
            <a:chOff x="3810000" y="1524000"/>
            <a:chExt cx="1216025" cy="942975"/>
          </a:xfrm>
        </p:grpSpPr>
        <p:grpSp>
          <p:nvGrpSpPr>
            <p:cNvPr id="102418" name="Group 95"/>
            <p:cNvGrpSpPr>
              <a:grpSpLocks/>
            </p:cNvGrpSpPr>
            <p:nvPr/>
          </p:nvGrpSpPr>
          <p:grpSpPr bwMode="auto">
            <a:xfrm>
              <a:off x="3810000" y="1524000"/>
              <a:ext cx="1216025" cy="942975"/>
              <a:chOff x="3986" y="942"/>
              <a:chExt cx="766" cy="594"/>
            </a:xfrm>
          </p:grpSpPr>
          <p:sp>
            <p:nvSpPr>
              <p:cNvPr id="10242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2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2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2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24"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02425"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02426"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02427"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02419"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02408" name="Group 95"/>
          <p:cNvGrpSpPr>
            <a:grpSpLocks/>
          </p:cNvGrpSpPr>
          <p:nvPr/>
        </p:nvGrpSpPr>
        <p:grpSpPr bwMode="auto">
          <a:xfrm>
            <a:off x="304800" y="2133600"/>
            <a:ext cx="1216025" cy="942975"/>
            <a:chOff x="3986" y="942"/>
            <a:chExt cx="766" cy="594"/>
          </a:xfrm>
        </p:grpSpPr>
        <p:sp>
          <p:nvSpPr>
            <p:cNvPr id="10240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1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11" name="Freeform 289"/>
            <p:cNvSpPr>
              <a:spLocks/>
            </p:cNvSpPr>
            <p:nvPr/>
          </p:nvSpPr>
          <p:spPr bwMode="auto">
            <a:xfrm>
              <a:off x="4032" y="1200"/>
              <a:ext cx="111" cy="246"/>
            </a:xfrm>
            <a:custGeom>
              <a:avLst/>
              <a:gdLst>
                <a:gd name="T0" fmla="*/ 2 w 136"/>
                <a:gd name="T1" fmla="*/ 24 h 270"/>
                <a:gd name="T2" fmla="*/ 2 w 136"/>
                <a:gd name="T3" fmla="*/ 29 h 270"/>
                <a:gd name="T4" fmla="*/ 2 w 136"/>
                <a:gd name="T5" fmla="*/ 32 h 270"/>
                <a:gd name="T6" fmla="*/ 2 w 136"/>
                <a:gd name="T7" fmla="*/ 35 h 270"/>
                <a:gd name="T8" fmla="*/ 2 w 136"/>
                <a:gd name="T9" fmla="*/ 35 h 270"/>
                <a:gd name="T10" fmla="*/ 2 w 136"/>
                <a:gd name="T11" fmla="*/ 35 h 270"/>
                <a:gd name="T12" fmla="*/ 2 w 136"/>
                <a:gd name="T13" fmla="*/ 34 h 270"/>
                <a:gd name="T14" fmla="*/ 2 w 136"/>
                <a:gd name="T15" fmla="*/ 32 h 270"/>
                <a:gd name="T16" fmla="*/ 2 w 136"/>
                <a:gd name="T17" fmla="*/ 30 h 270"/>
                <a:gd name="T18" fmla="*/ 2 w 136"/>
                <a:gd name="T19" fmla="*/ 27 h 270"/>
                <a:gd name="T20" fmla="*/ 2 w 136"/>
                <a:gd name="T21" fmla="*/ 24 h 270"/>
                <a:gd name="T22" fmla="*/ 1 w 136"/>
                <a:gd name="T23" fmla="*/ 20 h 270"/>
                <a:gd name="T24" fmla="*/ 0 w 136"/>
                <a:gd name="T25" fmla="*/ 15 h 270"/>
                <a:gd name="T26" fmla="*/ 2 w 136"/>
                <a:gd name="T27" fmla="*/ 10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10 h 270"/>
                <a:gd name="T46" fmla="*/ 2 w 136"/>
                <a:gd name="T47" fmla="*/ 12 h 270"/>
                <a:gd name="T48" fmla="*/ 2 w 136"/>
                <a:gd name="T49" fmla="*/ 11 h 270"/>
                <a:gd name="T50" fmla="*/ 2 w 136"/>
                <a:gd name="T51" fmla="*/ 9 h 270"/>
                <a:gd name="T52" fmla="*/ 2 w 136"/>
                <a:gd name="T53" fmla="*/ 8 h 270"/>
                <a:gd name="T54" fmla="*/ 2 w 136"/>
                <a:gd name="T55" fmla="*/ 8 h 270"/>
                <a:gd name="T56" fmla="*/ 2 w 136"/>
                <a:gd name="T57" fmla="*/ 9 h 270"/>
                <a:gd name="T58" fmla="*/ 2 w 136"/>
                <a:gd name="T59" fmla="*/ 10 h 270"/>
                <a:gd name="T60" fmla="*/ 2 w 136"/>
                <a:gd name="T61" fmla="*/ 12 h 270"/>
                <a:gd name="T62" fmla="*/ 2 w 136"/>
                <a:gd name="T63" fmla="*/ 14 h 270"/>
                <a:gd name="T64" fmla="*/ 2 w 136"/>
                <a:gd name="T65" fmla="*/ 17 h 270"/>
                <a:gd name="T66" fmla="*/ 2 w 136"/>
                <a:gd name="T67" fmla="*/ 22 h 270"/>
                <a:gd name="T68" fmla="*/ 2 w 136"/>
                <a:gd name="T69" fmla="*/ 24 h 270"/>
                <a:gd name="T70" fmla="*/ 2 w 136"/>
                <a:gd name="T71" fmla="*/ 26 h 270"/>
                <a:gd name="T72" fmla="*/ 2 w 136"/>
                <a:gd name="T73" fmla="*/ 26 h 270"/>
                <a:gd name="T74" fmla="*/ 2 w 136"/>
                <a:gd name="T75" fmla="*/ 26 h 270"/>
                <a:gd name="T76" fmla="*/ 2 w 136"/>
                <a:gd name="T77" fmla="*/ 26 h 270"/>
                <a:gd name="T78" fmla="*/ 2 w 136"/>
                <a:gd name="T79" fmla="*/ 26 h 270"/>
                <a:gd name="T80" fmla="*/ 2 w 136"/>
                <a:gd name="T81" fmla="*/ 26 h 270"/>
                <a:gd name="T82" fmla="*/ 2 w 136"/>
                <a:gd name="T83" fmla="*/ 22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10241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1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2414"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02415"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02416"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02417"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Tree>
    <p:extLst>
      <p:ext uri="{BB962C8B-B14F-4D97-AF65-F5344CB8AC3E}">
        <p14:creationId xmlns:p14="http://schemas.microsoft.com/office/powerpoint/2010/main" val="19880515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49263" y="457200"/>
            <a:ext cx="8229600" cy="1143000"/>
          </a:xfrm>
        </p:spPr>
        <p:txBody>
          <a:bodyPr>
            <a:normAutofit fontScale="90000"/>
          </a:bodyPr>
          <a:lstStyle/>
          <a:p>
            <a:r>
              <a:rPr lang="en-US" sz="3600" b="1" smtClean="0">
                <a:solidFill>
                  <a:schemeClr val="accent2"/>
                </a:solidFill>
                <a:ea typeface="ＭＳ Ｐゴシック" panose="020B0600070205080204" pitchFamily="34" charset="-128"/>
                <a:cs typeface="Arial Unicode MS" panose="020B0604020202020204" pitchFamily="34" charset="-128"/>
              </a:rPr>
              <a:t>Timing of Urgent CABG in Patients With STEMI in Relation to Use of Antiplatelet Agents</a:t>
            </a:r>
            <a:endParaRPr lang="en-US" sz="3600" smtClean="0">
              <a:ea typeface="ＭＳ Ｐゴシック" panose="020B0600070205080204" pitchFamily="34" charset="-128"/>
              <a:cs typeface="Geneva" pitchFamily="1" charset="0"/>
            </a:endParaRPr>
          </a:p>
        </p:txBody>
      </p:sp>
      <p:sp>
        <p:nvSpPr>
          <p:cNvPr id="104451" name="TextBox 3"/>
          <p:cNvSpPr txBox="1">
            <a:spLocks noChangeArrowheads="1"/>
          </p:cNvSpPr>
          <p:nvPr/>
        </p:nvSpPr>
        <p:spPr bwMode="auto">
          <a:xfrm>
            <a:off x="2028825" y="2143125"/>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Abciximab should be discontinued at least 12 hours before urgent CABG. </a:t>
            </a:r>
          </a:p>
        </p:txBody>
      </p:sp>
      <p:sp>
        <p:nvSpPr>
          <p:cNvPr id="104452" name="TextBox 2"/>
          <p:cNvSpPr txBox="1">
            <a:spLocks noChangeArrowheads="1"/>
          </p:cNvSpPr>
          <p:nvPr/>
        </p:nvSpPr>
        <p:spPr bwMode="auto">
          <a:xfrm>
            <a:off x="2028825" y="3438525"/>
            <a:ext cx="67818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Urgent off-pump CABG within 24 hours of clopidogrel or ticagrelor administration might be considered, especially if the benefits of prompt revascularization outweigh the risks of bleeding. </a:t>
            </a:r>
          </a:p>
        </p:txBody>
      </p:sp>
      <p:sp>
        <p:nvSpPr>
          <p:cNvPr id="104453" name="TextBox 1"/>
          <p:cNvSpPr txBox="1">
            <a:spLocks noChangeArrowheads="1"/>
          </p:cNvSpPr>
          <p:nvPr/>
        </p:nvSpPr>
        <p:spPr bwMode="auto">
          <a:xfrm>
            <a:off x="2028825" y="4876800"/>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Urgent CABG within 5 days of clopidogrel or ticagrelor administration or within 7 days of prasugrel administration might be considered, especially if the benefits of prompt revascularization outweigh the risks of bleeding. </a:t>
            </a:r>
          </a:p>
        </p:txBody>
      </p:sp>
      <p:grpSp>
        <p:nvGrpSpPr>
          <p:cNvPr id="104454" name="Group 7"/>
          <p:cNvGrpSpPr>
            <a:grpSpLocks/>
          </p:cNvGrpSpPr>
          <p:nvPr/>
        </p:nvGrpSpPr>
        <p:grpSpPr bwMode="auto">
          <a:xfrm>
            <a:off x="295275" y="3270250"/>
            <a:ext cx="1216025" cy="942975"/>
            <a:chOff x="3810000" y="3810000"/>
            <a:chExt cx="1216025" cy="942975"/>
          </a:xfrm>
        </p:grpSpPr>
        <p:grpSp>
          <p:nvGrpSpPr>
            <p:cNvPr id="104477" name="Group 95"/>
            <p:cNvGrpSpPr>
              <a:grpSpLocks/>
            </p:cNvGrpSpPr>
            <p:nvPr/>
          </p:nvGrpSpPr>
          <p:grpSpPr bwMode="auto">
            <a:xfrm>
              <a:off x="3810000" y="3810000"/>
              <a:ext cx="1216025" cy="942975"/>
              <a:chOff x="3986" y="942"/>
              <a:chExt cx="766" cy="594"/>
            </a:xfrm>
          </p:grpSpPr>
          <p:sp>
            <p:nvSpPr>
              <p:cNvPr id="10447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8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8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8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8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0448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0448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0448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04478"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04455" name="Group 10"/>
          <p:cNvGrpSpPr>
            <a:grpSpLocks/>
          </p:cNvGrpSpPr>
          <p:nvPr/>
        </p:nvGrpSpPr>
        <p:grpSpPr bwMode="auto">
          <a:xfrm>
            <a:off x="295275" y="4714875"/>
            <a:ext cx="1216025" cy="942975"/>
            <a:chOff x="6705600" y="3810000"/>
            <a:chExt cx="1216025" cy="942975"/>
          </a:xfrm>
        </p:grpSpPr>
        <p:grpSp>
          <p:nvGrpSpPr>
            <p:cNvPr id="104467" name="Group 95"/>
            <p:cNvGrpSpPr>
              <a:grpSpLocks/>
            </p:cNvGrpSpPr>
            <p:nvPr/>
          </p:nvGrpSpPr>
          <p:grpSpPr bwMode="auto">
            <a:xfrm>
              <a:off x="6705600" y="3810000"/>
              <a:ext cx="1216025" cy="942975"/>
              <a:chOff x="3986" y="942"/>
              <a:chExt cx="766" cy="594"/>
            </a:xfrm>
          </p:grpSpPr>
          <p:sp>
            <p:nvSpPr>
              <p:cNvPr id="10446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7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7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7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7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0447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0447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0447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04468" name="Freeform 289"/>
            <p:cNvSpPr>
              <a:spLocks/>
            </p:cNvSpPr>
            <p:nvPr/>
          </p:nvSpPr>
          <p:spPr bwMode="auto">
            <a:xfrm>
              <a:off x="7391400" y="4191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grpSp>
        <p:nvGrpSpPr>
          <p:cNvPr id="104456" name="Group 3"/>
          <p:cNvGrpSpPr>
            <a:grpSpLocks/>
          </p:cNvGrpSpPr>
          <p:nvPr/>
        </p:nvGrpSpPr>
        <p:grpSpPr bwMode="auto">
          <a:xfrm>
            <a:off x="304800" y="1905000"/>
            <a:ext cx="1216025" cy="942975"/>
            <a:chOff x="3810000" y="1524000"/>
            <a:chExt cx="1216025" cy="942975"/>
          </a:xfrm>
        </p:grpSpPr>
        <p:grpSp>
          <p:nvGrpSpPr>
            <p:cNvPr id="104457" name="Group 95"/>
            <p:cNvGrpSpPr>
              <a:grpSpLocks/>
            </p:cNvGrpSpPr>
            <p:nvPr/>
          </p:nvGrpSpPr>
          <p:grpSpPr bwMode="auto">
            <a:xfrm>
              <a:off x="3810000" y="1524000"/>
              <a:ext cx="1216025" cy="942975"/>
              <a:chOff x="3986" y="942"/>
              <a:chExt cx="766" cy="594"/>
            </a:xfrm>
          </p:grpSpPr>
          <p:sp>
            <p:nvSpPr>
              <p:cNvPr id="10445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6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6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6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446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0446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0446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0446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04458"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28130956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ChangeArrowheads="1"/>
          </p:cNvSpPr>
          <p:nvPr/>
        </p:nvSpPr>
        <p:spPr bwMode="auto">
          <a:xfrm>
            <a:off x="990600" y="2498725"/>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Beta Blockers</a:t>
            </a:r>
          </a:p>
        </p:txBody>
      </p:sp>
      <p:sp>
        <p:nvSpPr>
          <p:cNvPr id="107523"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Routine Medical Therapies</a:t>
            </a:r>
          </a:p>
        </p:txBody>
      </p:sp>
    </p:spTree>
    <p:extLst>
      <p:ext uri="{BB962C8B-B14F-4D97-AF65-F5344CB8AC3E}">
        <p14:creationId xmlns:p14="http://schemas.microsoft.com/office/powerpoint/2010/main" val="31786254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5400" dirty="0" smtClean="0"/>
              <a:t>Beta-Blockers</a:t>
            </a:r>
            <a:endParaRPr lang="en-US" sz="5400" dirty="0"/>
          </a:p>
        </p:txBody>
      </p:sp>
      <p:sp>
        <p:nvSpPr>
          <p:cNvPr id="3" name="Content Placeholder 2"/>
          <p:cNvSpPr>
            <a:spLocks noGrp="1"/>
          </p:cNvSpPr>
          <p:nvPr>
            <p:ph idx="1"/>
          </p:nvPr>
        </p:nvSpPr>
        <p:spPr>
          <a:xfrm>
            <a:off x="304800" y="1600200"/>
            <a:ext cx="8839200" cy="4708525"/>
          </a:xfrm>
        </p:spPr>
        <p:txBody>
          <a:bodyPr/>
          <a:lstStyle/>
          <a:p>
            <a:r>
              <a:rPr lang="en-US" dirty="0" smtClean="0">
                <a:latin typeface="Calibri" pitchFamily="34" charset="0"/>
              </a:rPr>
              <a:t>Relieve ischemic pain, reduce need for analgesics, reduce infarct size and life-threatening arrhythmias</a:t>
            </a:r>
          </a:p>
          <a:p>
            <a:endParaRPr lang="en-US" dirty="0" smtClean="0">
              <a:latin typeface="Calibri" pitchFamily="34" charset="0"/>
            </a:endParaRPr>
          </a:p>
          <a:p>
            <a:r>
              <a:rPr lang="en-US" dirty="0" smtClean="0">
                <a:latin typeface="Calibri" pitchFamily="34" charset="0"/>
              </a:rPr>
              <a:t>Contra indications:</a:t>
            </a:r>
          </a:p>
          <a:p>
            <a:pPr lvl="1"/>
            <a:r>
              <a:rPr lang="en-US" dirty="0" smtClean="0">
                <a:latin typeface="Calibri" pitchFamily="34" charset="0"/>
              </a:rPr>
              <a:t>signs of heart failure</a:t>
            </a:r>
          </a:p>
          <a:p>
            <a:pPr lvl="1"/>
            <a:r>
              <a:rPr lang="en-US" dirty="0" smtClean="0">
                <a:latin typeface="Calibri" pitchFamily="34" charset="0"/>
              </a:rPr>
              <a:t>evidence of a low output state</a:t>
            </a:r>
          </a:p>
          <a:p>
            <a:pPr lvl="1"/>
            <a:r>
              <a:rPr lang="en-US" dirty="0" smtClean="0">
                <a:latin typeface="Calibri" pitchFamily="34" charset="0"/>
              </a:rPr>
              <a:t>increased risk for </a:t>
            </a:r>
            <a:r>
              <a:rPr lang="en-US" dirty="0" err="1" smtClean="0">
                <a:latin typeface="Calibri" pitchFamily="34" charset="0"/>
              </a:rPr>
              <a:t>cardiogenic</a:t>
            </a:r>
            <a:r>
              <a:rPr lang="en-US" dirty="0" smtClean="0">
                <a:latin typeface="Calibri" pitchFamily="34" charset="0"/>
              </a:rPr>
              <a:t> shock</a:t>
            </a:r>
          </a:p>
          <a:p>
            <a:pPr lvl="1"/>
            <a:r>
              <a:rPr lang="en-US" dirty="0" smtClean="0">
                <a:latin typeface="Calibri" pitchFamily="34" charset="0"/>
              </a:rPr>
              <a:t>other relative contraindications (PR interval &gt; 0.24 S.    2</a:t>
            </a:r>
            <a:r>
              <a:rPr lang="en-US" baseline="30000" dirty="0" smtClean="0">
                <a:latin typeface="Calibri" pitchFamily="34" charset="0"/>
              </a:rPr>
              <a:t>nd</a:t>
            </a:r>
            <a:r>
              <a:rPr lang="en-US" dirty="0" smtClean="0">
                <a:latin typeface="Calibri" pitchFamily="34" charset="0"/>
              </a:rPr>
              <a:t> or 3</a:t>
            </a:r>
            <a:r>
              <a:rPr lang="en-US" baseline="30000" dirty="0" smtClean="0">
                <a:latin typeface="Calibri" pitchFamily="34" charset="0"/>
              </a:rPr>
              <a:t>rd</a:t>
            </a:r>
            <a:r>
              <a:rPr lang="en-US" dirty="0" smtClean="0">
                <a:latin typeface="Calibri" pitchFamily="34" charset="0"/>
              </a:rPr>
              <a:t> degree AV block, or reactive airway disease)</a:t>
            </a:r>
          </a:p>
          <a:p>
            <a:endParaRPr lang="en-US" dirty="0">
              <a:latin typeface="Calibri" pitchFamily="34" charset="0"/>
            </a:endParaRPr>
          </a:p>
        </p:txBody>
      </p:sp>
    </p:spTree>
    <p:extLst>
      <p:ext uri="{BB962C8B-B14F-4D97-AF65-F5344CB8AC3E}">
        <p14:creationId xmlns:p14="http://schemas.microsoft.com/office/powerpoint/2010/main" val="302700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Autofit/>
          </a:bodyPr>
          <a:lstStyle/>
          <a:p>
            <a:pPr lvl="0"/>
            <a:r>
              <a:rPr lang="en-US" sz="5400" dirty="0" smtClean="0"/>
              <a:t>Beta-Blockers</a:t>
            </a:r>
            <a:endParaRPr lang="en-US" sz="5400" dirty="0"/>
          </a:p>
        </p:txBody>
      </p:sp>
      <p:pic>
        <p:nvPicPr>
          <p:cNvPr id="236546" name="Picture 2"/>
          <p:cNvPicPr>
            <a:picLocks noGrp="1" noChangeAspect="1" noChangeArrowheads="1"/>
          </p:cNvPicPr>
          <p:nvPr>
            <p:ph idx="1"/>
          </p:nvPr>
        </p:nvPicPr>
        <p:blipFill>
          <a:blip r:embed="rId2"/>
          <a:srcRect l="12454" t="40458" r="40308" b="19083"/>
          <a:stretch>
            <a:fillRect/>
          </a:stretch>
        </p:blipFill>
        <p:spPr bwMode="auto">
          <a:xfrm>
            <a:off x="381000" y="1219200"/>
            <a:ext cx="8229600" cy="5638800"/>
          </a:xfrm>
          <a:prstGeom prst="rect">
            <a:avLst/>
          </a:prstGeom>
          <a:noFill/>
          <a:ln w="9525">
            <a:noFill/>
            <a:miter lim="800000"/>
            <a:headEnd/>
            <a:tailEnd/>
          </a:ln>
          <a:effectLst/>
        </p:spPr>
      </p:pic>
    </p:spTree>
    <p:extLst>
      <p:ext uri="{BB962C8B-B14F-4D97-AF65-F5344CB8AC3E}">
        <p14:creationId xmlns:p14="http://schemas.microsoft.com/office/powerpoint/2010/main" val="424669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Beta Blockers</a:t>
            </a:r>
            <a:endParaRPr lang="en-US" sz="3600" smtClean="0">
              <a:ea typeface="ＭＳ Ｐゴシック" panose="020B0600070205080204" pitchFamily="34" charset="-128"/>
              <a:cs typeface="Geneva" pitchFamily="1" charset="0"/>
            </a:endParaRPr>
          </a:p>
        </p:txBody>
      </p:sp>
      <p:sp>
        <p:nvSpPr>
          <p:cNvPr id="108547" name="TextBox 3"/>
          <p:cNvSpPr txBox="1">
            <a:spLocks noChangeArrowheads="1"/>
          </p:cNvSpPr>
          <p:nvPr/>
        </p:nvSpPr>
        <p:spPr bwMode="auto">
          <a:xfrm>
            <a:off x="2028825" y="1828800"/>
            <a:ext cx="6781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Oral beta blockers should be initiated in the first 24 hours in patients with STEMI who do not have any of the following: signs of HF, evidence of a low output state, increased risk for cardiogenic shock,* or other contraindications to use of oral beta blockers (PR interval &gt;0.24 seconds, second- or third-degree heart block, active asthma, or reactive airways disease). </a:t>
            </a:r>
          </a:p>
        </p:txBody>
      </p:sp>
      <p:sp>
        <p:nvSpPr>
          <p:cNvPr id="108548" name="TextBox 2"/>
          <p:cNvSpPr txBox="1">
            <a:spLocks noChangeArrowheads="1"/>
          </p:cNvSpPr>
          <p:nvPr/>
        </p:nvSpPr>
        <p:spPr bwMode="auto">
          <a:xfrm>
            <a:off x="2047875" y="3775075"/>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Beta blockers should be continued during and after hospitalization for all patients with STEMI and with no contraindications to their use. </a:t>
            </a:r>
          </a:p>
        </p:txBody>
      </p:sp>
      <p:grpSp>
        <p:nvGrpSpPr>
          <p:cNvPr id="108549" name="Group 3"/>
          <p:cNvGrpSpPr>
            <a:grpSpLocks/>
          </p:cNvGrpSpPr>
          <p:nvPr/>
        </p:nvGrpSpPr>
        <p:grpSpPr bwMode="auto">
          <a:xfrm>
            <a:off x="271463" y="1693863"/>
            <a:ext cx="1216025" cy="942975"/>
            <a:chOff x="3810000" y="1524000"/>
            <a:chExt cx="1216025" cy="942975"/>
          </a:xfrm>
        </p:grpSpPr>
        <p:grpSp>
          <p:nvGrpSpPr>
            <p:cNvPr id="108562" name="Group 95"/>
            <p:cNvGrpSpPr>
              <a:grpSpLocks/>
            </p:cNvGrpSpPr>
            <p:nvPr/>
          </p:nvGrpSpPr>
          <p:grpSpPr bwMode="auto">
            <a:xfrm>
              <a:off x="3810000" y="1524000"/>
              <a:ext cx="1216025" cy="942975"/>
              <a:chOff x="3986" y="942"/>
              <a:chExt cx="766" cy="594"/>
            </a:xfrm>
          </p:grpSpPr>
          <p:sp>
            <p:nvSpPr>
              <p:cNvPr id="10856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856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856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856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856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0856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0857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0857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08563"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08550" name="Group 3"/>
          <p:cNvGrpSpPr>
            <a:grpSpLocks/>
          </p:cNvGrpSpPr>
          <p:nvPr/>
        </p:nvGrpSpPr>
        <p:grpSpPr bwMode="auto">
          <a:xfrm>
            <a:off x="303213" y="3600450"/>
            <a:ext cx="1216025" cy="942975"/>
            <a:chOff x="3810000" y="1524000"/>
            <a:chExt cx="1216025" cy="942975"/>
          </a:xfrm>
        </p:grpSpPr>
        <p:grpSp>
          <p:nvGrpSpPr>
            <p:cNvPr id="108552" name="Group 95"/>
            <p:cNvGrpSpPr>
              <a:grpSpLocks/>
            </p:cNvGrpSpPr>
            <p:nvPr/>
          </p:nvGrpSpPr>
          <p:grpSpPr bwMode="auto">
            <a:xfrm>
              <a:off x="3810000" y="1524000"/>
              <a:ext cx="1216025" cy="942975"/>
              <a:chOff x="3986" y="942"/>
              <a:chExt cx="766" cy="594"/>
            </a:xfrm>
          </p:grpSpPr>
          <p:sp>
            <p:nvSpPr>
              <p:cNvPr id="10855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855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855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855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0855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0855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0856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0856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08553"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
        <p:nvSpPr>
          <p:cNvPr id="108551" name="TextBox 4"/>
          <p:cNvSpPr txBox="1">
            <a:spLocks noChangeArrowheads="1"/>
          </p:cNvSpPr>
          <p:nvPr/>
        </p:nvSpPr>
        <p:spPr bwMode="auto">
          <a:xfrm>
            <a:off x="909638" y="4876800"/>
            <a:ext cx="79009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400"/>
              <a:t>*Risk factors for cardiogenic shock (the greater the number of risk factors present, the higher the risk of developing cardiogenic shock) are age &gt;70 years, systolic BP &lt;120 mm Hg, sinus tachycardia &gt;110 bpm or heart rate &lt;60 bpm, and increased time since onset of symptoms of STEMI.</a:t>
            </a:r>
          </a:p>
        </p:txBody>
      </p:sp>
    </p:spTree>
    <p:extLst>
      <p:ext uri="{BB962C8B-B14F-4D97-AF65-F5344CB8AC3E}">
        <p14:creationId xmlns:p14="http://schemas.microsoft.com/office/powerpoint/2010/main" val="34555092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Beta Blockers</a:t>
            </a:r>
            <a:endParaRPr lang="en-US" sz="3600" smtClean="0">
              <a:ea typeface="ＭＳ Ｐゴシック" panose="020B0600070205080204" pitchFamily="34" charset="-128"/>
              <a:cs typeface="Geneva" pitchFamily="1" charset="0"/>
            </a:endParaRPr>
          </a:p>
        </p:txBody>
      </p:sp>
      <p:sp>
        <p:nvSpPr>
          <p:cNvPr id="110595" name="TextBox 3"/>
          <p:cNvSpPr txBox="1">
            <a:spLocks noChangeArrowheads="1"/>
          </p:cNvSpPr>
          <p:nvPr/>
        </p:nvSpPr>
        <p:spPr bwMode="auto">
          <a:xfrm>
            <a:off x="2028825" y="2143125"/>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Patients with initial contraindications to the use of beta blockers in the first 24 hours after STEMI should be reevaluated to determine their subsequent eligibility.</a:t>
            </a:r>
          </a:p>
        </p:txBody>
      </p:sp>
      <p:sp>
        <p:nvSpPr>
          <p:cNvPr id="110596" name="TextBox 2"/>
          <p:cNvSpPr txBox="1">
            <a:spLocks noChangeArrowheads="1"/>
          </p:cNvSpPr>
          <p:nvPr/>
        </p:nvSpPr>
        <p:spPr bwMode="auto">
          <a:xfrm>
            <a:off x="2028825" y="4213225"/>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It is reasonable to administer intravenous beta blockers at the time of presentation to patients with STEMI and no contraindications to their use who are hypertensive or have ongoing ischemia.</a:t>
            </a:r>
          </a:p>
        </p:txBody>
      </p:sp>
      <p:grpSp>
        <p:nvGrpSpPr>
          <p:cNvPr id="110597" name="Group 95"/>
          <p:cNvGrpSpPr>
            <a:grpSpLocks/>
          </p:cNvGrpSpPr>
          <p:nvPr/>
        </p:nvGrpSpPr>
        <p:grpSpPr bwMode="auto">
          <a:xfrm>
            <a:off x="325438" y="1933575"/>
            <a:ext cx="1216025" cy="942975"/>
            <a:chOff x="3986" y="942"/>
            <a:chExt cx="766" cy="594"/>
          </a:xfrm>
        </p:grpSpPr>
        <p:sp>
          <p:nvSpPr>
            <p:cNvPr id="11060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061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0611" name="Freeform 289"/>
            <p:cNvSpPr>
              <a:spLocks/>
            </p:cNvSpPr>
            <p:nvPr/>
          </p:nvSpPr>
          <p:spPr bwMode="auto">
            <a:xfrm>
              <a:off x="4032" y="1200"/>
              <a:ext cx="111" cy="246"/>
            </a:xfrm>
            <a:custGeom>
              <a:avLst/>
              <a:gdLst>
                <a:gd name="T0" fmla="*/ 2 w 136"/>
                <a:gd name="T1" fmla="*/ 26 h 270"/>
                <a:gd name="T2" fmla="*/ 2 w 136"/>
                <a:gd name="T3" fmla="*/ 32 h 270"/>
                <a:gd name="T4" fmla="*/ 2 w 136"/>
                <a:gd name="T5" fmla="*/ 35 h 270"/>
                <a:gd name="T6" fmla="*/ 2 w 136"/>
                <a:gd name="T7" fmla="*/ 38 h 270"/>
                <a:gd name="T8" fmla="*/ 2 w 136"/>
                <a:gd name="T9" fmla="*/ 38 h 270"/>
                <a:gd name="T10" fmla="*/ 2 w 136"/>
                <a:gd name="T11" fmla="*/ 38 h 270"/>
                <a:gd name="T12" fmla="*/ 2 w 136"/>
                <a:gd name="T13" fmla="*/ 37 h 270"/>
                <a:gd name="T14" fmla="*/ 2 w 136"/>
                <a:gd name="T15" fmla="*/ 35 h 270"/>
                <a:gd name="T16" fmla="*/ 2 w 136"/>
                <a:gd name="T17" fmla="*/ 33 h 270"/>
                <a:gd name="T18" fmla="*/ 2 w 136"/>
                <a:gd name="T19" fmla="*/ 30 h 270"/>
                <a:gd name="T20" fmla="*/ 2 w 136"/>
                <a:gd name="T21" fmla="*/ 26 h 270"/>
                <a:gd name="T22" fmla="*/ 1 w 136"/>
                <a:gd name="T23" fmla="*/ 22 h 270"/>
                <a:gd name="T24" fmla="*/ 0 w 136"/>
                <a:gd name="T25" fmla="*/ 16 h 270"/>
                <a:gd name="T26" fmla="*/ 2 w 136"/>
                <a:gd name="T27" fmla="*/ 11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6 h 270"/>
                <a:gd name="T44" fmla="*/ 2 w 136"/>
                <a:gd name="T45" fmla="*/ 11 h 270"/>
                <a:gd name="T46" fmla="*/ 2 w 136"/>
                <a:gd name="T47" fmla="*/ 13 h 270"/>
                <a:gd name="T48" fmla="*/ 2 w 136"/>
                <a:gd name="T49" fmla="*/ 12 h 270"/>
                <a:gd name="T50" fmla="*/ 2 w 136"/>
                <a:gd name="T51" fmla="*/ 10 h 270"/>
                <a:gd name="T52" fmla="*/ 2 w 136"/>
                <a:gd name="T53" fmla="*/ 9 h 270"/>
                <a:gd name="T54" fmla="*/ 2 w 136"/>
                <a:gd name="T55" fmla="*/ 9 h 270"/>
                <a:gd name="T56" fmla="*/ 2 w 136"/>
                <a:gd name="T57" fmla="*/ 10 h 270"/>
                <a:gd name="T58" fmla="*/ 2 w 136"/>
                <a:gd name="T59" fmla="*/ 11 h 270"/>
                <a:gd name="T60" fmla="*/ 2 w 136"/>
                <a:gd name="T61" fmla="*/ 13 h 270"/>
                <a:gd name="T62" fmla="*/ 2 w 136"/>
                <a:gd name="T63" fmla="*/ 15 h 270"/>
                <a:gd name="T64" fmla="*/ 2 w 136"/>
                <a:gd name="T65" fmla="*/ 19 h 270"/>
                <a:gd name="T66" fmla="*/ 2 w 136"/>
                <a:gd name="T67" fmla="*/ 24 h 270"/>
                <a:gd name="T68" fmla="*/ 2 w 136"/>
                <a:gd name="T69" fmla="*/ 26 h 270"/>
                <a:gd name="T70" fmla="*/ 2 w 136"/>
                <a:gd name="T71" fmla="*/ 28 h 270"/>
                <a:gd name="T72" fmla="*/ 2 w 136"/>
                <a:gd name="T73" fmla="*/ 29 h 270"/>
                <a:gd name="T74" fmla="*/ 2 w 136"/>
                <a:gd name="T75" fmla="*/ 29 h 270"/>
                <a:gd name="T76" fmla="*/ 2 w 136"/>
                <a:gd name="T77" fmla="*/ 29 h 270"/>
                <a:gd name="T78" fmla="*/ 2 w 136"/>
                <a:gd name="T79" fmla="*/ 29 h 270"/>
                <a:gd name="T80" fmla="*/ 2 w 136"/>
                <a:gd name="T81" fmla="*/ 28 h 270"/>
                <a:gd name="T82" fmla="*/ 2 w 136"/>
                <a:gd name="T83" fmla="*/ 24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sp>
          <p:nvSpPr>
            <p:cNvPr id="11061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061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0614"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10615"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10616"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10617"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grpSp>
        <p:nvGrpSpPr>
          <p:cNvPr id="110598" name="Group 8"/>
          <p:cNvGrpSpPr>
            <a:grpSpLocks/>
          </p:cNvGrpSpPr>
          <p:nvPr/>
        </p:nvGrpSpPr>
        <p:grpSpPr bwMode="auto">
          <a:xfrm>
            <a:off x="296863" y="4030663"/>
            <a:ext cx="1216025" cy="942975"/>
            <a:chOff x="3810000" y="2667000"/>
            <a:chExt cx="1216025" cy="942975"/>
          </a:xfrm>
        </p:grpSpPr>
        <p:grpSp>
          <p:nvGrpSpPr>
            <p:cNvPr id="110599" name="Group 95"/>
            <p:cNvGrpSpPr>
              <a:grpSpLocks/>
            </p:cNvGrpSpPr>
            <p:nvPr/>
          </p:nvGrpSpPr>
          <p:grpSpPr bwMode="auto">
            <a:xfrm>
              <a:off x="3810000" y="2667000"/>
              <a:ext cx="1216025" cy="942975"/>
              <a:chOff x="3986" y="942"/>
              <a:chExt cx="766" cy="594"/>
            </a:xfrm>
          </p:grpSpPr>
          <p:sp>
            <p:nvSpPr>
              <p:cNvPr id="11060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060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060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060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0605"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10606"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10607"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10608"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10600"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42887654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49263" y="457200"/>
            <a:ext cx="8229600" cy="1143000"/>
          </a:xfrm>
        </p:spPr>
        <p:txBody>
          <a:bodyPr>
            <a:normAutofit fontScale="90000"/>
          </a:bodyPr>
          <a:lstStyle/>
          <a:p>
            <a:r>
              <a:rPr lang="en-US" sz="3600" b="1" smtClean="0">
                <a:solidFill>
                  <a:schemeClr val="accent2"/>
                </a:solidFill>
                <a:ea typeface="ＭＳ Ｐゴシック" panose="020B0600070205080204" pitchFamily="34" charset="-128"/>
                <a:cs typeface="Arial Unicode MS" panose="020B0604020202020204" pitchFamily="34" charset="-128"/>
              </a:rPr>
              <a:t>Renin-Angiotensin-Aldosterone System Inhibitors</a:t>
            </a:r>
            <a:endParaRPr lang="en-US" sz="3600" smtClean="0">
              <a:ea typeface="ＭＳ Ｐゴシック" panose="020B0600070205080204" pitchFamily="34" charset="-128"/>
              <a:cs typeface="Geneva" pitchFamily="1" charset="0"/>
            </a:endParaRPr>
          </a:p>
        </p:txBody>
      </p:sp>
      <p:sp>
        <p:nvSpPr>
          <p:cNvPr id="113667" name="TextBox 3"/>
          <p:cNvSpPr txBox="1">
            <a:spLocks noChangeArrowheads="1"/>
          </p:cNvSpPr>
          <p:nvPr/>
        </p:nvSpPr>
        <p:spPr bwMode="auto">
          <a:xfrm>
            <a:off x="2028825" y="2143125"/>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An ACE inhibitor should be administered within the first 24 hours to all patients with STEMI with anterior location, HF, or EF less than or equal to 0.40, unless contraindicated. </a:t>
            </a:r>
          </a:p>
        </p:txBody>
      </p:sp>
      <p:sp>
        <p:nvSpPr>
          <p:cNvPr id="113668" name="TextBox 2"/>
          <p:cNvSpPr txBox="1">
            <a:spLocks noChangeArrowheads="1"/>
          </p:cNvSpPr>
          <p:nvPr/>
        </p:nvSpPr>
        <p:spPr bwMode="auto">
          <a:xfrm>
            <a:off x="2028825" y="4213225"/>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An ARB should be given to patients with STEMI who have indications for but are intolerant of ACE inhibitors. </a:t>
            </a:r>
          </a:p>
        </p:txBody>
      </p:sp>
      <p:grpSp>
        <p:nvGrpSpPr>
          <p:cNvPr id="113669" name="Group 3"/>
          <p:cNvGrpSpPr>
            <a:grpSpLocks/>
          </p:cNvGrpSpPr>
          <p:nvPr/>
        </p:nvGrpSpPr>
        <p:grpSpPr bwMode="auto">
          <a:xfrm>
            <a:off x="323850" y="4038600"/>
            <a:ext cx="1216025" cy="942975"/>
            <a:chOff x="3810000" y="1524000"/>
            <a:chExt cx="1216025" cy="942975"/>
          </a:xfrm>
        </p:grpSpPr>
        <p:grpSp>
          <p:nvGrpSpPr>
            <p:cNvPr id="113681" name="Group 95"/>
            <p:cNvGrpSpPr>
              <a:grpSpLocks/>
            </p:cNvGrpSpPr>
            <p:nvPr/>
          </p:nvGrpSpPr>
          <p:grpSpPr bwMode="auto">
            <a:xfrm>
              <a:off x="3810000" y="1524000"/>
              <a:ext cx="1216025" cy="942975"/>
              <a:chOff x="3986" y="942"/>
              <a:chExt cx="766" cy="594"/>
            </a:xfrm>
          </p:grpSpPr>
          <p:sp>
            <p:nvSpPr>
              <p:cNvPr id="11368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368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368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368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3687"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13688"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13689"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13690"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13682"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13670" name="Group 2"/>
          <p:cNvGrpSpPr>
            <a:grpSpLocks/>
          </p:cNvGrpSpPr>
          <p:nvPr/>
        </p:nvGrpSpPr>
        <p:grpSpPr bwMode="auto">
          <a:xfrm>
            <a:off x="309563" y="1995488"/>
            <a:ext cx="1216025" cy="942975"/>
            <a:chOff x="1143000" y="1524000"/>
            <a:chExt cx="1216025" cy="942975"/>
          </a:xfrm>
        </p:grpSpPr>
        <p:grpSp>
          <p:nvGrpSpPr>
            <p:cNvPr id="113671" name="Group 95"/>
            <p:cNvGrpSpPr>
              <a:grpSpLocks/>
            </p:cNvGrpSpPr>
            <p:nvPr/>
          </p:nvGrpSpPr>
          <p:grpSpPr bwMode="auto">
            <a:xfrm>
              <a:off x="1143000" y="1524000"/>
              <a:ext cx="1216025" cy="942975"/>
              <a:chOff x="3986" y="942"/>
              <a:chExt cx="766" cy="594"/>
            </a:xfrm>
          </p:grpSpPr>
          <p:sp>
            <p:nvSpPr>
              <p:cNvPr id="11367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367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367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367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3677"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13678"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13679"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13680"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13672"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Tree>
    <p:extLst>
      <p:ext uri="{BB962C8B-B14F-4D97-AF65-F5344CB8AC3E}">
        <p14:creationId xmlns:p14="http://schemas.microsoft.com/office/powerpoint/2010/main" val="21591384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449263" y="457200"/>
            <a:ext cx="8229600" cy="1143000"/>
          </a:xfrm>
        </p:spPr>
        <p:txBody>
          <a:bodyPr>
            <a:normAutofit fontScale="90000"/>
          </a:bodyPr>
          <a:lstStyle/>
          <a:p>
            <a:r>
              <a:rPr lang="en-US" sz="3600" b="1" smtClean="0">
                <a:solidFill>
                  <a:schemeClr val="accent2"/>
                </a:solidFill>
                <a:ea typeface="ＭＳ Ｐゴシック" panose="020B0600070205080204" pitchFamily="34" charset="-128"/>
                <a:cs typeface="Arial Unicode MS" panose="020B0604020202020204" pitchFamily="34" charset="-128"/>
              </a:rPr>
              <a:t>Renin-Angiotensin-Aldosterone System Inhibitors</a:t>
            </a:r>
            <a:endParaRPr lang="en-US" sz="3600" smtClean="0">
              <a:ea typeface="ＭＳ Ｐゴシック" panose="020B0600070205080204" pitchFamily="34" charset="-128"/>
              <a:cs typeface="Geneva" pitchFamily="1" charset="0"/>
            </a:endParaRPr>
          </a:p>
        </p:txBody>
      </p:sp>
      <p:sp>
        <p:nvSpPr>
          <p:cNvPr id="115715" name="TextBox 3"/>
          <p:cNvSpPr txBox="1">
            <a:spLocks noChangeArrowheads="1"/>
          </p:cNvSpPr>
          <p:nvPr/>
        </p:nvSpPr>
        <p:spPr bwMode="auto">
          <a:xfrm>
            <a:off x="2028825" y="2143125"/>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An aldosterone antagonist should be given to patients with STEMI and no contraindications who are already receiving an ACE inhibitor and beta blocker and who have an EF less than or equal to 0.40 and either symptomatic HF or diabetes mellitus. </a:t>
            </a:r>
          </a:p>
        </p:txBody>
      </p:sp>
      <p:sp>
        <p:nvSpPr>
          <p:cNvPr id="115716" name="TextBox 2"/>
          <p:cNvSpPr txBox="1">
            <a:spLocks noChangeArrowheads="1"/>
          </p:cNvSpPr>
          <p:nvPr/>
        </p:nvSpPr>
        <p:spPr bwMode="auto">
          <a:xfrm>
            <a:off x="2028825" y="4213225"/>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ACE inhibitors are reasonable for all patients with STEMI and no contraindications to their use. </a:t>
            </a:r>
          </a:p>
        </p:txBody>
      </p:sp>
      <p:grpSp>
        <p:nvGrpSpPr>
          <p:cNvPr id="115717" name="Group 3"/>
          <p:cNvGrpSpPr>
            <a:grpSpLocks/>
          </p:cNvGrpSpPr>
          <p:nvPr/>
        </p:nvGrpSpPr>
        <p:grpSpPr bwMode="auto">
          <a:xfrm>
            <a:off x="293688" y="1992313"/>
            <a:ext cx="1216025" cy="942975"/>
            <a:chOff x="3810000" y="1524000"/>
            <a:chExt cx="1216025" cy="942975"/>
          </a:xfrm>
        </p:grpSpPr>
        <p:grpSp>
          <p:nvGrpSpPr>
            <p:cNvPr id="115728" name="Group 95"/>
            <p:cNvGrpSpPr>
              <a:grpSpLocks/>
            </p:cNvGrpSpPr>
            <p:nvPr/>
          </p:nvGrpSpPr>
          <p:grpSpPr bwMode="auto">
            <a:xfrm>
              <a:off x="3810000" y="1524000"/>
              <a:ext cx="1216025" cy="942975"/>
              <a:chOff x="3986" y="942"/>
              <a:chExt cx="766" cy="594"/>
            </a:xfrm>
          </p:grpSpPr>
          <p:sp>
            <p:nvSpPr>
              <p:cNvPr id="11573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573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573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573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5734"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15735"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15736"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15737"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15729"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15718" name="Group 4"/>
          <p:cNvGrpSpPr>
            <a:grpSpLocks/>
          </p:cNvGrpSpPr>
          <p:nvPr/>
        </p:nvGrpSpPr>
        <p:grpSpPr bwMode="auto">
          <a:xfrm>
            <a:off x="290513" y="4044950"/>
            <a:ext cx="1216025" cy="942975"/>
            <a:chOff x="1143000" y="2667000"/>
            <a:chExt cx="1216025" cy="942975"/>
          </a:xfrm>
        </p:grpSpPr>
        <p:sp>
          <p:nvSpPr>
            <p:cNvPr id="115719" name="Rectangle 278"/>
            <p:cNvSpPr>
              <a:spLocks noChangeArrowheads="1"/>
            </p:cNvSpPr>
            <p:nvPr/>
          </p:nvSpPr>
          <p:spPr bwMode="auto">
            <a:xfrm>
              <a:off x="1143000" y="2943225"/>
              <a:ext cx="301625" cy="66675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5720" name="Rectangle 278"/>
            <p:cNvSpPr>
              <a:spLocks noChangeArrowheads="1"/>
            </p:cNvSpPr>
            <p:nvPr/>
          </p:nvSpPr>
          <p:spPr bwMode="auto">
            <a:xfrm>
              <a:off x="1752600" y="2943225"/>
              <a:ext cx="301625" cy="66675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5721" name="Rectangle 278"/>
            <p:cNvSpPr>
              <a:spLocks noChangeArrowheads="1"/>
            </p:cNvSpPr>
            <p:nvPr/>
          </p:nvSpPr>
          <p:spPr bwMode="auto">
            <a:xfrm>
              <a:off x="1447800" y="2943225"/>
              <a:ext cx="301625" cy="66675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5722" name="Rectangle 278"/>
            <p:cNvSpPr>
              <a:spLocks noChangeArrowheads="1"/>
            </p:cNvSpPr>
            <p:nvPr/>
          </p:nvSpPr>
          <p:spPr bwMode="auto">
            <a:xfrm>
              <a:off x="2057400" y="2943225"/>
              <a:ext cx="301625" cy="66675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5723" name="Rectangle 291"/>
            <p:cNvSpPr>
              <a:spLocks noChangeArrowheads="1"/>
            </p:cNvSpPr>
            <p:nvPr/>
          </p:nvSpPr>
          <p:spPr bwMode="auto">
            <a:xfrm>
              <a:off x="1270000" y="266700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15724" name="Rectangle 292"/>
            <p:cNvSpPr>
              <a:spLocks noChangeArrowheads="1"/>
            </p:cNvSpPr>
            <p:nvPr/>
          </p:nvSpPr>
          <p:spPr bwMode="auto">
            <a:xfrm>
              <a:off x="1447800" y="2668588"/>
              <a:ext cx="25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15725" name="Rectangle 293"/>
            <p:cNvSpPr>
              <a:spLocks noChangeArrowheads="1"/>
            </p:cNvSpPr>
            <p:nvPr/>
          </p:nvSpPr>
          <p:spPr bwMode="auto">
            <a:xfrm>
              <a:off x="1752600" y="2668588"/>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15726" name="Rectangle 294"/>
            <p:cNvSpPr>
              <a:spLocks noChangeArrowheads="1"/>
            </p:cNvSpPr>
            <p:nvPr/>
          </p:nvSpPr>
          <p:spPr bwMode="auto">
            <a:xfrm>
              <a:off x="2095500" y="2668588"/>
              <a:ext cx="19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sp>
          <p:nvSpPr>
            <p:cNvPr id="115727" name="WordArt 949"/>
            <p:cNvSpPr>
              <a:spLocks noChangeArrowheads="1" noChangeShapeType="1" noTextEdit="1"/>
            </p:cNvSpPr>
            <p:nvPr/>
          </p:nvSpPr>
          <p:spPr bwMode="auto">
            <a:xfrm>
              <a:off x="1524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A</a:t>
              </a:r>
            </a:p>
          </p:txBody>
        </p:sp>
      </p:grpSp>
    </p:spTree>
    <p:extLst>
      <p:ext uri="{BB962C8B-B14F-4D97-AF65-F5344CB8AC3E}">
        <p14:creationId xmlns:p14="http://schemas.microsoft.com/office/powerpoint/2010/main" val="219428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84710" y="504470"/>
            <a:ext cx="7055380" cy="1400530"/>
          </a:xfrm>
        </p:spPr>
        <p:txBody>
          <a:bodyPr>
            <a:noAutofit/>
          </a:bodyPr>
          <a:lstStyle/>
          <a:p>
            <a:r>
              <a:rPr lang="en-US" sz="3200" dirty="0"/>
              <a:t>Acute Phase </a:t>
            </a:r>
            <a:r>
              <a:rPr lang="en-US" sz="3200" dirty="0" smtClean="0"/>
              <a:t>Risk Stratification:</a:t>
            </a:r>
            <a:br>
              <a:rPr lang="en-US" sz="3200" dirty="0" smtClean="0"/>
            </a:br>
            <a:r>
              <a:rPr lang="en-US" sz="3200" dirty="0" smtClean="0"/>
              <a:t>Electrocardiographic features</a:t>
            </a:r>
            <a:endParaRPr lang="en-US" sz="3200" dirty="0"/>
          </a:p>
        </p:txBody>
      </p:sp>
      <p:sp>
        <p:nvSpPr>
          <p:cNvPr id="26627" name="Rectangle 3"/>
          <p:cNvSpPr>
            <a:spLocks noGrp="1" noChangeArrowheads="1"/>
          </p:cNvSpPr>
          <p:nvPr>
            <p:ph idx="1"/>
          </p:nvPr>
        </p:nvSpPr>
        <p:spPr>
          <a:xfrm>
            <a:off x="827700" y="2433919"/>
            <a:ext cx="6711654" cy="4195481"/>
          </a:xfrm>
        </p:spPr>
        <p:txBody>
          <a:bodyPr/>
          <a:lstStyle/>
          <a:p>
            <a:r>
              <a:rPr lang="en-US" dirty="0">
                <a:latin typeface="Calibri" pitchFamily="34" charset="0"/>
              </a:rPr>
              <a:t>Anterior MI/ Persisting ST elevation</a:t>
            </a:r>
          </a:p>
          <a:p>
            <a:r>
              <a:rPr lang="en-US" dirty="0">
                <a:latin typeface="Calibri" pitchFamily="34" charset="0"/>
              </a:rPr>
              <a:t>Q waves in multiple leads</a:t>
            </a:r>
          </a:p>
          <a:p>
            <a:r>
              <a:rPr lang="en-US" dirty="0" smtClean="0">
                <a:latin typeface="Calibri" pitchFamily="34" charset="0"/>
              </a:rPr>
              <a:t>RVMI + IWMI</a:t>
            </a:r>
            <a:endParaRPr lang="en-US" dirty="0">
              <a:latin typeface="Calibri" pitchFamily="34" charset="0"/>
            </a:endParaRPr>
          </a:p>
          <a:p>
            <a:r>
              <a:rPr lang="en-US" dirty="0" smtClean="0">
                <a:latin typeface="Calibri" pitchFamily="34" charset="0"/>
              </a:rPr>
              <a:t>High sum of ST elevation</a:t>
            </a:r>
          </a:p>
          <a:p>
            <a:r>
              <a:rPr lang="en-US" dirty="0" smtClean="0">
                <a:latin typeface="Calibri" pitchFamily="34" charset="0"/>
              </a:rPr>
              <a:t>Reciprocal </a:t>
            </a:r>
            <a:r>
              <a:rPr lang="en-US" dirty="0">
                <a:latin typeface="Calibri" pitchFamily="34" charset="0"/>
              </a:rPr>
              <a:t>( anterior ) ST depression</a:t>
            </a:r>
          </a:p>
          <a:p>
            <a:r>
              <a:rPr lang="en-US" dirty="0">
                <a:latin typeface="Calibri" pitchFamily="34" charset="0"/>
              </a:rPr>
              <a:t>Persisting ST depression</a:t>
            </a:r>
          </a:p>
          <a:p>
            <a:r>
              <a:rPr lang="en-US" dirty="0">
                <a:latin typeface="Calibri" pitchFamily="34" charset="0"/>
              </a:rPr>
              <a:t>Prolonged QT</a:t>
            </a:r>
          </a:p>
          <a:p>
            <a:r>
              <a:rPr lang="en-US" dirty="0">
                <a:latin typeface="Calibri" pitchFamily="34" charset="0"/>
              </a:rPr>
              <a:t>Conduction defects/ heart block</a:t>
            </a:r>
          </a:p>
          <a:p>
            <a:r>
              <a:rPr lang="en-US" dirty="0">
                <a:latin typeface="Calibri" pitchFamily="34" charset="0"/>
              </a:rPr>
              <a:t>Sinus tachycardia</a:t>
            </a:r>
            <a:r>
              <a:rPr lang="en-US" dirty="0" smtClean="0">
                <a:latin typeface="Calibri" pitchFamily="34" charset="0"/>
              </a:rPr>
              <a:t>/ atrial </a:t>
            </a:r>
            <a:r>
              <a:rPr lang="en-US" dirty="0">
                <a:latin typeface="Calibri" pitchFamily="34" charset="0"/>
              </a:rPr>
              <a:t>fibrillation </a:t>
            </a:r>
          </a:p>
        </p:txBody>
      </p:sp>
    </p:spTree>
    <p:extLst>
      <p:ext uri="{BB962C8B-B14F-4D97-AF65-F5344CB8AC3E}">
        <p14:creationId xmlns:p14="http://schemas.microsoft.com/office/powerpoint/2010/main" val="2575099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4710" y="152400"/>
            <a:ext cx="7055380" cy="1400530"/>
          </a:xfrm>
        </p:spPr>
        <p:txBody>
          <a:bodyPr>
            <a:normAutofit fontScale="90000"/>
          </a:bodyPr>
          <a:lstStyle/>
          <a:p>
            <a:r>
              <a:rPr lang="en-US" dirty="0" smtClean="0"/>
              <a:t>ACE inhibitors on mortality after MI- from long-term trials.</a:t>
            </a:r>
            <a:endParaRPr lang="en-US" dirty="0"/>
          </a:p>
        </p:txBody>
      </p:sp>
      <p:pic>
        <p:nvPicPr>
          <p:cNvPr id="237570" name="Picture 2"/>
          <p:cNvPicPr>
            <a:picLocks noGrp="1" noChangeAspect="1" noChangeArrowheads="1"/>
          </p:cNvPicPr>
          <p:nvPr>
            <p:ph idx="1"/>
          </p:nvPr>
        </p:nvPicPr>
        <p:blipFill>
          <a:blip r:embed="rId2"/>
          <a:srcRect l="12869" t="24275" r="57768" b="56304"/>
          <a:stretch>
            <a:fillRect/>
          </a:stretch>
        </p:blipFill>
        <p:spPr bwMode="auto">
          <a:xfrm>
            <a:off x="0" y="1524000"/>
            <a:ext cx="9144000" cy="4838166"/>
          </a:xfrm>
          <a:prstGeom prst="rect">
            <a:avLst/>
          </a:prstGeom>
          <a:noFill/>
          <a:ln w="9525">
            <a:noFill/>
            <a:miter lim="800000"/>
            <a:headEnd/>
            <a:tailEnd/>
          </a:ln>
          <a:effectLst/>
        </p:spPr>
      </p:pic>
    </p:spTree>
    <p:extLst>
      <p:ext uri="{BB962C8B-B14F-4D97-AF65-F5344CB8AC3E}">
        <p14:creationId xmlns:p14="http://schemas.microsoft.com/office/powerpoint/2010/main" val="2954003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ACE inhibitors on mortality after MI- from short-term trials.</a:t>
            </a:r>
            <a:endParaRPr lang="en-US" dirty="0"/>
          </a:p>
        </p:txBody>
      </p:sp>
      <p:pic>
        <p:nvPicPr>
          <p:cNvPr id="238594" name="Picture 2"/>
          <p:cNvPicPr>
            <a:picLocks noGrp="1" noChangeAspect="1" noChangeArrowheads="1"/>
          </p:cNvPicPr>
          <p:nvPr>
            <p:ph idx="1"/>
          </p:nvPr>
        </p:nvPicPr>
        <p:blipFill>
          <a:blip r:embed="rId2"/>
          <a:srcRect l="12455" t="51787" r="56473" b="25556"/>
          <a:stretch>
            <a:fillRect/>
          </a:stretch>
        </p:blipFill>
        <p:spPr bwMode="auto">
          <a:xfrm>
            <a:off x="10886" y="1524000"/>
            <a:ext cx="9111342" cy="5314950"/>
          </a:xfrm>
          <a:prstGeom prst="rect">
            <a:avLst/>
          </a:prstGeom>
          <a:noFill/>
          <a:ln w="9525">
            <a:noFill/>
            <a:miter lim="800000"/>
            <a:headEnd/>
            <a:tailEnd/>
          </a:ln>
          <a:effectLst/>
        </p:spPr>
      </p:pic>
    </p:spTree>
    <p:extLst>
      <p:ext uri="{BB962C8B-B14F-4D97-AF65-F5344CB8AC3E}">
        <p14:creationId xmlns:p14="http://schemas.microsoft.com/office/powerpoint/2010/main" val="411632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fontScale="90000"/>
          </a:bodyPr>
          <a:lstStyle/>
          <a:p>
            <a:r>
              <a:rPr lang="en-US" dirty="0" err="1" smtClean="0"/>
              <a:t>Angiotensin</a:t>
            </a:r>
            <a:r>
              <a:rPr lang="en-US" dirty="0" smtClean="0"/>
              <a:t> II receptor blockers</a:t>
            </a:r>
            <a:br>
              <a:rPr lang="en-US" dirty="0" smtClean="0"/>
            </a:br>
            <a:r>
              <a:rPr lang="en-US" sz="2700" dirty="0" smtClean="0">
                <a:solidFill>
                  <a:schemeClr val="tx1"/>
                </a:solidFill>
                <a:latin typeface="Calibri" pitchFamily="34" charset="0"/>
                <a:cs typeface="Calibri" pitchFamily="34" charset="0"/>
              </a:rPr>
              <a:t>VALIANT TRIAL-</a:t>
            </a:r>
            <a:r>
              <a:rPr lang="en-US" sz="2700" dirty="0" smtClean="0">
                <a:solidFill>
                  <a:schemeClr val="tx1"/>
                </a:solidFill>
                <a:effectLst/>
                <a:latin typeface="Calibri" pitchFamily="34" charset="0"/>
                <a:cs typeface="Calibri" pitchFamily="34" charset="0"/>
              </a:rPr>
              <a:t>Mortality</a:t>
            </a:r>
            <a:r>
              <a:rPr lang="en-US" sz="2700" dirty="0" smtClean="0">
                <a:solidFill>
                  <a:schemeClr val="tx1"/>
                </a:solidFill>
                <a:latin typeface="Calibri" pitchFamily="34" charset="0"/>
                <a:cs typeface="Calibri" pitchFamily="34" charset="0"/>
              </a:rPr>
              <a:t> </a:t>
            </a:r>
            <a:endParaRPr lang="en-US" sz="2700" dirty="0">
              <a:solidFill>
                <a:schemeClr val="tx1"/>
              </a:solidFill>
              <a:latin typeface="Calibri" pitchFamily="34" charset="0"/>
              <a:cs typeface="Calibri" pitchFamily="34" charset="0"/>
            </a:endParaRPr>
          </a:p>
        </p:txBody>
      </p:sp>
      <p:pic>
        <p:nvPicPr>
          <p:cNvPr id="176130" name="Picture 2"/>
          <p:cNvPicPr>
            <a:picLocks noGrp="1" noChangeAspect="1" noChangeArrowheads="1"/>
          </p:cNvPicPr>
          <p:nvPr>
            <p:ph idx="1"/>
          </p:nvPr>
        </p:nvPicPr>
        <p:blipFill>
          <a:blip r:embed="rId2"/>
          <a:srcRect l="35167" t="28244" r="34464" b="40121"/>
          <a:stretch>
            <a:fillRect/>
          </a:stretch>
        </p:blipFill>
        <p:spPr bwMode="auto">
          <a:xfrm>
            <a:off x="1066800" y="1371600"/>
            <a:ext cx="6583680" cy="5486400"/>
          </a:xfrm>
          <a:prstGeom prst="rect">
            <a:avLst/>
          </a:prstGeom>
          <a:noFill/>
          <a:ln w="9525">
            <a:noFill/>
            <a:miter lim="800000"/>
            <a:headEnd/>
            <a:tailEnd/>
          </a:ln>
          <a:effectLst/>
        </p:spPr>
      </p:pic>
    </p:spTree>
    <p:extLst>
      <p:ext uri="{BB962C8B-B14F-4D97-AF65-F5344CB8AC3E}">
        <p14:creationId xmlns:p14="http://schemas.microsoft.com/office/powerpoint/2010/main" val="3140557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524000"/>
          </a:xfrm>
        </p:spPr>
        <p:txBody>
          <a:bodyPr>
            <a:normAutofit fontScale="90000"/>
          </a:bodyPr>
          <a:lstStyle/>
          <a:p>
            <a:r>
              <a:rPr lang="en-US" dirty="0" err="1" smtClean="0"/>
              <a:t>Angiotensin</a:t>
            </a:r>
            <a:r>
              <a:rPr lang="en-US" dirty="0" smtClean="0"/>
              <a:t> II receptor blockers </a:t>
            </a:r>
            <a:br>
              <a:rPr lang="en-US" dirty="0" smtClean="0"/>
            </a:br>
            <a:r>
              <a:rPr lang="en-US" sz="2700" dirty="0" smtClean="0">
                <a:solidFill>
                  <a:schemeClr val="tx1"/>
                </a:solidFill>
                <a:latin typeface="Calibri" pitchFamily="34" charset="0"/>
                <a:cs typeface="Calibri" pitchFamily="34" charset="0"/>
              </a:rPr>
              <a:t> VALIANT TRIAL-</a:t>
            </a:r>
            <a:r>
              <a:rPr lang="en-US" sz="2700" dirty="0" smtClean="0">
                <a:solidFill>
                  <a:schemeClr val="tx1"/>
                </a:solidFill>
                <a:effectLst/>
                <a:latin typeface="Calibri" pitchFamily="34" charset="0"/>
                <a:cs typeface="Calibri" pitchFamily="34" charset="0"/>
              </a:rPr>
              <a:t>MACE</a:t>
            </a:r>
            <a:endParaRPr lang="en-US" sz="2700" dirty="0">
              <a:solidFill>
                <a:schemeClr val="tx1"/>
              </a:solidFill>
              <a:effectLst/>
              <a:latin typeface="Calibri" pitchFamily="34" charset="0"/>
              <a:cs typeface="Calibri" pitchFamily="34" charset="0"/>
            </a:endParaRPr>
          </a:p>
        </p:txBody>
      </p:sp>
      <p:pic>
        <p:nvPicPr>
          <p:cNvPr id="177154" name="Picture 2"/>
          <p:cNvPicPr>
            <a:picLocks noGrp="1" noChangeAspect="1" noChangeArrowheads="1"/>
          </p:cNvPicPr>
          <p:nvPr>
            <p:ph idx="1"/>
          </p:nvPr>
        </p:nvPicPr>
        <p:blipFill>
          <a:blip r:embed="rId2"/>
          <a:srcRect l="34464" t="58260" r="34464" b="10991"/>
          <a:stretch>
            <a:fillRect/>
          </a:stretch>
        </p:blipFill>
        <p:spPr bwMode="auto">
          <a:xfrm>
            <a:off x="1066800" y="1428750"/>
            <a:ext cx="6858000" cy="5429250"/>
          </a:xfrm>
          <a:prstGeom prst="rect">
            <a:avLst/>
          </a:prstGeom>
          <a:noFill/>
          <a:ln w="9525">
            <a:noFill/>
            <a:miter lim="800000"/>
            <a:headEnd/>
            <a:tailEnd/>
          </a:ln>
          <a:effectLst/>
        </p:spPr>
      </p:pic>
    </p:spTree>
    <p:extLst>
      <p:ext uri="{BB962C8B-B14F-4D97-AF65-F5344CB8AC3E}">
        <p14:creationId xmlns:p14="http://schemas.microsoft.com/office/powerpoint/2010/main" val="3672126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Aldosterone</a:t>
            </a:r>
            <a:r>
              <a:rPr lang="en-US" dirty="0" smtClean="0"/>
              <a:t> blockade</a:t>
            </a:r>
            <a:endParaRPr lang="en-US" dirty="0"/>
          </a:p>
        </p:txBody>
      </p:sp>
      <p:sp>
        <p:nvSpPr>
          <p:cNvPr id="3" name="Content Placeholder 2"/>
          <p:cNvSpPr>
            <a:spLocks noGrp="1"/>
          </p:cNvSpPr>
          <p:nvPr>
            <p:ph idx="1"/>
          </p:nvPr>
        </p:nvSpPr>
        <p:spPr>
          <a:xfrm>
            <a:off x="228600" y="2133600"/>
            <a:ext cx="8915400" cy="47244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400" dirty="0" smtClean="0"/>
              <a:t>EPHESUS  trial: </a:t>
            </a:r>
            <a:r>
              <a:rPr lang="en-US" sz="2400" dirty="0" err="1" smtClean="0"/>
              <a:t>Eplerenone</a:t>
            </a:r>
            <a:r>
              <a:rPr lang="en-US" sz="2400" dirty="0" smtClean="0"/>
              <a:t>, 25 mg/day titrated to 50 mg/day for high-risk patients following STEMI (EF ≤40%, clinical HF, DM) </a:t>
            </a:r>
          </a:p>
          <a:p>
            <a:r>
              <a:rPr lang="en-US" sz="2400" dirty="0" smtClean="0"/>
              <a:t>Mean follow-up 16 months, there was a 15% reduction in the RR of mortality</a:t>
            </a:r>
          </a:p>
          <a:p>
            <a:endParaRPr lang="en-US" dirty="0"/>
          </a:p>
        </p:txBody>
      </p:sp>
      <p:pic>
        <p:nvPicPr>
          <p:cNvPr id="6" name="Picture 2"/>
          <p:cNvPicPr>
            <a:picLocks noChangeAspect="1" noChangeArrowheads="1"/>
          </p:cNvPicPr>
          <p:nvPr/>
        </p:nvPicPr>
        <p:blipFill>
          <a:blip r:embed="rId2"/>
          <a:srcRect l="35759" t="30795" r="33169" b="42185"/>
          <a:stretch>
            <a:fillRect/>
          </a:stretch>
        </p:blipFill>
        <p:spPr bwMode="auto">
          <a:xfrm>
            <a:off x="1981200" y="762000"/>
            <a:ext cx="5257800" cy="3505200"/>
          </a:xfrm>
          <a:prstGeom prst="rect">
            <a:avLst/>
          </a:prstGeom>
          <a:noFill/>
          <a:ln w="9525">
            <a:noFill/>
            <a:miter lim="800000"/>
            <a:headEnd/>
            <a:tailEnd/>
          </a:ln>
          <a:effectLst/>
        </p:spPr>
      </p:pic>
    </p:spTree>
    <p:extLst>
      <p:ext uri="{BB962C8B-B14F-4D97-AF65-F5344CB8AC3E}">
        <p14:creationId xmlns:p14="http://schemas.microsoft.com/office/powerpoint/2010/main" val="653706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Calcium Channel Antagonists</a:t>
            </a:r>
            <a:endParaRPr lang="en-US" dirty="0"/>
          </a:p>
        </p:txBody>
      </p:sp>
      <p:sp>
        <p:nvSpPr>
          <p:cNvPr id="3" name="Content Placeholder 2"/>
          <p:cNvSpPr>
            <a:spLocks noGrp="1"/>
          </p:cNvSpPr>
          <p:nvPr>
            <p:ph idx="1"/>
          </p:nvPr>
        </p:nvSpPr>
        <p:spPr>
          <a:xfrm>
            <a:off x="457200" y="1295400"/>
            <a:ext cx="8686800" cy="4708525"/>
          </a:xfrm>
        </p:spPr>
        <p:txBody>
          <a:bodyPr/>
          <a:lstStyle/>
          <a:p>
            <a:r>
              <a:rPr lang="en-US" dirty="0" smtClean="0">
                <a:latin typeface="+mn-lt"/>
              </a:rPr>
              <a:t>Immediate-release preparation of </a:t>
            </a:r>
            <a:r>
              <a:rPr lang="en-US" dirty="0" err="1" smtClean="0">
                <a:latin typeface="+mn-lt"/>
              </a:rPr>
              <a:t>nifedipine</a:t>
            </a:r>
            <a:r>
              <a:rPr lang="en-US" dirty="0" smtClean="0">
                <a:latin typeface="+mn-lt"/>
              </a:rPr>
              <a:t> increased risk of in-hospital mortality</a:t>
            </a:r>
          </a:p>
          <a:p>
            <a:endParaRPr lang="en-US" dirty="0" smtClean="0">
              <a:latin typeface="+mn-lt"/>
            </a:endParaRPr>
          </a:p>
          <a:p>
            <a:r>
              <a:rPr lang="en-US" dirty="0" err="1" smtClean="0">
                <a:latin typeface="+mn-lt"/>
              </a:rPr>
              <a:t>Verapamil</a:t>
            </a:r>
            <a:r>
              <a:rPr lang="en-US" dirty="0" smtClean="0">
                <a:latin typeface="+mn-lt"/>
              </a:rPr>
              <a:t> &amp; </a:t>
            </a:r>
            <a:r>
              <a:rPr lang="en-US" dirty="0" err="1" smtClean="0">
                <a:latin typeface="+mn-lt"/>
              </a:rPr>
              <a:t>diltiazem</a:t>
            </a:r>
            <a:r>
              <a:rPr lang="en-US" dirty="0" smtClean="0">
                <a:latin typeface="+mn-lt"/>
              </a:rPr>
              <a:t> can be given for relief of ongoing ischemia or slowing of a rapid ventricular response in AF in patients with contraindication to beta blockers.</a:t>
            </a:r>
          </a:p>
          <a:p>
            <a:endParaRPr lang="en-US" dirty="0" smtClean="0">
              <a:latin typeface="+mn-lt"/>
            </a:endParaRPr>
          </a:p>
          <a:p>
            <a:r>
              <a:rPr lang="en-US" dirty="0" smtClean="0">
                <a:latin typeface="+mn-lt"/>
              </a:rPr>
              <a:t>INTERCEPT trial compared 300 mg of </a:t>
            </a:r>
            <a:r>
              <a:rPr lang="en-US" dirty="0" err="1" smtClean="0">
                <a:latin typeface="+mn-lt"/>
              </a:rPr>
              <a:t>diltiazem</a:t>
            </a:r>
            <a:r>
              <a:rPr lang="en-US" dirty="0" smtClean="0">
                <a:latin typeface="+mn-lt"/>
              </a:rPr>
              <a:t> with placebo and </a:t>
            </a:r>
            <a:r>
              <a:rPr lang="en-US" dirty="0" err="1" smtClean="0">
                <a:latin typeface="+mn-lt"/>
              </a:rPr>
              <a:t>Diltiazem</a:t>
            </a:r>
            <a:r>
              <a:rPr lang="en-US" dirty="0" smtClean="0">
                <a:latin typeface="+mn-lt"/>
              </a:rPr>
              <a:t> did not reduce cardiac death, nonfatal re infarction, during a 6-month follow-up</a:t>
            </a:r>
            <a:endParaRPr lang="en-US" dirty="0">
              <a:latin typeface="+mn-lt"/>
            </a:endParaRPr>
          </a:p>
        </p:txBody>
      </p:sp>
    </p:spTree>
    <p:extLst>
      <p:ext uri="{BB962C8B-B14F-4D97-AF65-F5344CB8AC3E}">
        <p14:creationId xmlns:p14="http://schemas.microsoft.com/office/powerpoint/2010/main" val="38399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484710" y="452718"/>
            <a:ext cx="7055380" cy="1200329"/>
          </a:xfrm>
          <a:prstGeom prst="rect">
            <a:avLst/>
          </a:prstGeom>
          <a:noFill/>
          <a:ln w="9525">
            <a:noFill/>
            <a:miter lim="800000"/>
            <a:headEnd/>
            <a:tailEnd/>
          </a:ln>
        </p:spPr>
        <p:txBody>
          <a:bodyPr>
            <a:spAutoFit/>
          </a:bodyPr>
          <a:lstStyle/>
          <a:p>
            <a:pPr algn="ctr" eaLnBrk="1" hangingPunct="1">
              <a:spcBef>
                <a:spcPct val="50000"/>
              </a:spcBef>
            </a:pPr>
            <a:r>
              <a:rPr lang="en-US" sz="3600" dirty="0">
                <a:solidFill>
                  <a:schemeClr val="tx1"/>
                </a:solidFill>
              </a:rPr>
              <a:t>Intensive Glucose Control in STEMI</a:t>
            </a:r>
          </a:p>
        </p:txBody>
      </p:sp>
      <p:sp>
        <p:nvSpPr>
          <p:cNvPr id="3" name="Content Placeholder 2"/>
          <p:cNvSpPr>
            <a:spLocks noGrp="1"/>
          </p:cNvSpPr>
          <p:nvPr>
            <p:ph idx="1"/>
          </p:nvPr>
        </p:nvSpPr>
        <p:spPr/>
        <p:txBody>
          <a:bodyPr/>
          <a:lstStyle/>
          <a:p>
            <a:endParaRPr lang="en-US" dirty="0" smtClean="0"/>
          </a:p>
          <a:p>
            <a:pPr algn="just"/>
            <a:r>
              <a:rPr lang="en-US" dirty="0" smtClean="0">
                <a:latin typeface="Calibri" pitchFamily="34" charset="0"/>
              </a:rPr>
              <a:t>It is reasonable to use an insulin based regimen to achieve and maintain glucose levels less than 180 mg/dl while avoiding hypoglycemia for patients with STEMI with either a complicated or uncomplicated course 			    </a:t>
            </a:r>
          </a:p>
          <a:p>
            <a:pPr marL="0" indent="0" algn="just">
              <a:buNone/>
            </a:pPr>
            <a:r>
              <a:rPr lang="en-US" dirty="0" smtClean="0">
                <a:latin typeface="Calibri" pitchFamily="34" charset="0"/>
              </a:rPr>
              <a:t> </a:t>
            </a:r>
            <a:r>
              <a:rPr lang="en-US" sz="1800" dirty="0" smtClean="0">
                <a:solidFill>
                  <a:srgbClr val="FFFF00"/>
                </a:solidFill>
                <a:latin typeface="Calibri" pitchFamily="34" charset="0"/>
                <a:cs typeface="Calibri" pitchFamily="34" charset="0"/>
              </a:rPr>
              <a:t>Class </a:t>
            </a:r>
            <a:r>
              <a:rPr lang="en-US" sz="1800" dirty="0" err="1" smtClean="0">
                <a:solidFill>
                  <a:srgbClr val="FFFF00"/>
                </a:solidFill>
                <a:latin typeface="Calibri" pitchFamily="34" charset="0"/>
                <a:cs typeface="Calibri" pitchFamily="34" charset="0"/>
              </a:rPr>
              <a:t>IIa</a:t>
            </a:r>
            <a:r>
              <a:rPr lang="en-US" sz="1800" dirty="0" smtClean="0">
                <a:solidFill>
                  <a:srgbClr val="FFFF00"/>
                </a:solidFill>
                <a:latin typeface="Calibri" pitchFamily="34" charset="0"/>
                <a:cs typeface="Calibri" pitchFamily="34" charset="0"/>
              </a:rPr>
              <a:t>(B)</a:t>
            </a:r>
            <a:endParaRPr lang="en-US" sz="1800" dirty="0" smtClean="0">
              <a:latin typeface="Calibri" pitchFamily="34" charset="0"/>
            </a:endParaRPr>
          </a:p>
          <a:p>
            <a:endParaRPr lang="en-US" dirty="0"/>
          </a:p>
        </p:txBody>
      </p:sp>
    </p:spTree>
    <p:extLst>
      <p:ext uri="{BB962C8B-B14F-4D97-AF65-F5344CB8AC3E}">
        <p14:creationId xmlns:p14="http://schemas.microsoft.com/office/powerpoint/2010/main" val="419946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Lipid Management</a:t>
            </a:r>
            <a:endParaRPr lang="en-US" sz="3600" smtClean="0">
              <a:ea typeface="ＭＳ Ｐゴシック" panose="020B0600070205080204" pitchFamily="34" charset="-128"/>
              <a:cs typeface="Geneva" pitchFamily="1" charset="0"/>
            </a:endParaRPr>
          </a:p>
        </p:txBody>
      </p:sp>
      <p:sp>
        <p:nvSpPr>
          <p:cNvPr id="118787" name="TextBox 3"/>
          <p:cNvSpPr txBox="1">
            <a:spLocks noChangeArrowheads="1"/>
          </p:cNvSpPr>
          <p:nvPr/>
        </p:nvSpPr>
        <p:spPr bwMode="auto">
          <a:xfrm>
            <a:off x="2028825" y="2143125"/>
            <a:ext cx="678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High-intensity statin therapy should be initiated or continued in all patients with STEMI and no contraindications to its use. </a:t>
            </a:r>
          </a:p>
        </p:txBody>
      </p:sp>
      <p:sp>
        <p:nvSpPr>
          <p:cNvPr id="118788" name="TextBox 2"/>
          <p:cNvSpPr txBox="1">
            <a:spLocks noChangeArrowheads="1"/>
          </p:cNvSpPr>
          <p:nvPr/>
        </p:nvSpPr>
        <p:spPr bwMode="auto">
          <a:xfrm>
            <a:off x="2028825" y="3751263"/>
            <a:ext cx="678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It is reasonable to obtain a fasting lipid profile in patients with STEMI, preferably within 24 hours of presentation. </a:t>
            </a:r>
          </a:p>
        </p:txBody>
      </p:sp>
      <p:grpSp>
        <p:nvGrpSpPr>
          <p:cNvPr id="118789" name="Group 3"/>
          <p:cNvGrpSpPr>
            <a:grpSpLocks/>
          </p:cNvGrpSpPr>
          <p:nvPr/>
        </p:nvGrpSpPr>
        <p:grpSpPr bwMode="auto">
          <a:xfrm>
            <a:off x="293688" y="1992313"/>
            <a:ext cx="1216025" cy="942975"/>
            <a:chOff x="3810000" y="1524000"/>
            <a:chExt cx="1216025" cy="942975"/>
          </a:xfrm>
        </p:grpSpPr>
        <p:grpSp>
          <p:nvGrpSpPr>
            <p:cNvPr id="118801" name="Group 95"/>
            <p:cNvGrpSpPr>
              <a:grpSpLocks/>
            </p:cNvGrpSpPr>
            <p:nvPr/>
          </p:nvGrpSpPr>
          <p:grpSpPr bwMode="auto">
            <a:xfrm>
              <a:off x="3810000" y="1524000"/>
              <a:ext cx="1216025" cy="942975"/>
              <a:chOff x="3986" y="942"/>
              <a:chExt cx="766" cy="594"/>
            </a:xfrm>
          </p:grpSpPr>
          <p:sp>
            <p:nvSpPr>
              <p:cNvPr id="11880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880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880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880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8807"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18808"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18809"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18810"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18802"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18790" name="Group 9"/>
          <p:cNvGrpSpPr>
            <a:grpSpLocks/>
          </p:cNvGrpSpPr>
          <p:nvPr/>
        </p:nvGrpSpPr>
        <p:grpSpPr bwMode="auto">
          <a:xfrm>
            <a:off x="279400" y="3498850"/>
            <a:ext cx="1216025" cy="942975"/>
            <a:chOff x="6705600" y="2667000"/>
            <a:chExt cx="1216025" cy="942975"/>
          </a:xfrm>
        </p:grpSpPr>
        <p:grpSp>
          <p:nvGrpSpPr>
            <p:cNvPr id="118791" name="Group 95"/>
            <p:cNvGrpSpPr>
              <a:grpSpLocks/>
            </p:cNvGrpSpPr>
            <p:nvPr/>
          </p:nvGrpSpPr>
          <p:grpSpPr bwMode="auto">
            <a:xfrm>
              <a:off x="6705600" y="2667000"/>
              <a:ext cx="1216025" cy="942975"/>
              <a:chOff x="3986" y="942"/>
              <a:chExt cx="766" cy="594"/>
            </a:xfrm>
          </p:grpSpPr>
          <p:sp>
            <p:nvSpPr>
              <p:cNvPr id="11879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879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879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879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18797"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18798"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18799"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18800"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18792" name="Freeform 289"/>
            <p:cNvSpPr>
              <a:spLocks/>
            </p:cNvSpPr>
            <p:nvPr/>
          </p:nvSpPr>
          <p:spPr bwMode="auto">
            <a:xfrm>
              <a:off x="7086600" y="3048000"/>
              <a:ext cx="176213" cy="390525"/>
            </a:xfrm>
            <a:custGeom>
              <a:avLst/>
              <a:gdLst>
                <a:gd name="T0" fmla="*/ 2147483646 w 136"/>
                <a:gd name="T1" fmla="*/ 2147483646 h 270"/>
                <a:gd name="T2" fmla="*/ 2147483646 w 136"/>
                <a:gd name="T3" fmla="*/ 2147483646 h 270"/>
                <a:gd name="T4" fmla="*/ 2147483646 w 136"/>
                <a:gd name="T5" fmla="*/ 2147483646 h 270"/>
                <a:gd name="T6" fmla="*/ 2147483646 w 136"/>
                <a:gd name="T7" fmla="*/ 2147483646 h 270"/>
                <a:gd name="T8" fmla="*/ 2147483646 w 136"/>
                <a:gd name="T9" fmla="*/ 2147483646 h 270"/>
                <a:gd name="T10" fmla="*/ 2147483646 w 136"/>
                <a:gd name="T11" fmla="*/ 2147483646 h 270"/>
                <a:gd name="T12" fmla="*/ 2147483646 w 136"/>
                <a:gd name="T13" fmla="*/ 2147483646 h 270"/>
                <a:gd name="T14" fmla="*/ 2147483646 w 136"/>
                <a:gd name="T15" fmla="*/ 2147483646 h 270"/>
                <a:gd name="T16" fmla="*/ 2147483646 w 136"/>
                <a:gd name="T17" fmla="*/ 2147483646 h 270"/>
                <a:gd name="T18" fmla="*/ 2147483646 w 136"/>
                <a:gd name="T19" fmla="*/ 2147483646 h 270"/>
                <a:gd name="T20" fmla="*/ 2147483646 w 136"/>
                <a:gd name="T21" fmla="*/ 2147483646 h 270"/>
                <a:gd name="T22" fmla="*/ 2147483646 w 136"/>
                <a:gd name="T23" fmla="*/ 2147483646 h 270"/>
                <a:gd name="T24" fmla="*/ 0 w 136"/>
                <a:gd name="T25" fmla="*/ 2147483646 h 270"/>
                <a:gd name="T26" fmla="*/ 2147483646 w 136"/>
                <a:gd name="T27" fmla="*/ 2147483646 h 270"/>
                <a:gd name="T28" fmla="*/ 2147483646 w 136"/>
                <a:gd name="T29" fmla="*/ 2147483646 h 270"/>
                <a:gd name="T30" fmla="*/ 2147483646 w 136"/>
                <a:gd name="T31" fmla="*/ 2147483646 h 270"/>
                <a:gd name="T32" fmla="*/ 2147483646 w 136"/>
                <a:gd name="T33" fmla="*/ 2147483646 h 270"/>
                <a:gd name="T34" fmla="*/ 2147483646 w 136"/>
                <a:gd name="T35" fmla="*/ 0 h 270"/>
                <a:gd name="T36" fmla="*/ 2147483646 w 136"/>
                <a:gd name="T37" fmla="*/ 2147483646 h 270"/>
                <a:gd name="T38" fmla="*/ 2147483646 w 136"/>
                <a:gd name="T39" fmla="*/ 2147483646 h 270"/>
                <a:gd name="T40" fmla="*/ 2147483646 w 136"/>
                <a:gd name="T41" fmla="*/ 2147483646 h 270"/>
                <a:gd name="T42" fmla="*/ 2147483646 w 136"/>
                <a:gd name="T43" fmla="*/ 2147483646 h 270"/>
                <a:gd name="T44" fmla="*/ 2147483646 w 136"/>
                <a:gd name="T45" fmla="*/ 2147483646 h 270"/>
                <a:gd name="T46" fmla="*/ 2147483646 w 136"/>
                <a:gd name="T47" fmla="*/ 2147483646 h 270"/>
                <a:gd name="T48" fmla="*/ 2147483646 w 136"/>
                <a:gd name="T49" fmla="*/ 2147483646 h 270"/>
                <a:gd name="T50" fmla="*/ 2147483646 w 136"/>
                <a:gd name="T51" fmla="*/ 2147483646 h 270"/>
                <a:gd name="T52" fmla="*/ 2147483646 w 136"/>
                <a:gd name="T53" fmla="*/ 2147483646 h 270"/>
                <a:gd name="T54" fmla="*/ 2147483646 w 136"/>
                <a:gd name="T55" fmla="*/ 2147483646 h 270"/>
                <a:gd name="T56" fmla="*/ 2147483646 w 136"/>
                <a:gd name="T57" fmla="*/ 2147483646 h 270"/>
                <a:gd name="T58" fmla="*/ 2147483646 w 136"/>
                <a:gd name="T59" fmla="*/ 2147483646 h 270"/>
                <a:gd name="T60" fmla="*/ 2147483646 w 136"/>
                <a:gd name="T61" fmla="*/ 2147483646 h 270"/>
                <a:gd name="T62" fmla="*/ 2147483646 w 136"/>
                <a:gd name="T63" fmla="*/ 2147483646 h 270"/>
                <a:gd name="T64" fmla="*/ 2147483646 w 136"/>
                <a:gd name="T65" fmla="*/ 2147483646 h 270"/>
                <a:gd name="T66" fmla="*/ 2147483646 w 136"/>
                <a:gd name="T67" fmla="*/ 2147483646 h 270"/>
                <a:gd name="T68" fmla="*/ 2147483646 w 136"/>
                <a:gd name="T69" fmla="*/ 2147483646 h 270"/>
                <a:gd name="T70" fmla="*/ 2147483646 w 136"/>
                <a:gd name="T71" fmla="*/ 2147483646 h 270"/>
                <a:gd name="T72" fmla="*/ 2147483646 w 136"/>
                <a:gd name="T73" fmla="*/ 2147483646 h 270"/>
                <a:gd name="T74" fmla="*/ 2147483646 w 136"/>
                <a:gd name="T75" fmla="*/ 2147483646 h 270"/>
                <a:gd name="T76" fmla="*/ 2147483646 w 136"/>
                <a:gd name="T77" fmla="*/ 2147483646 h 270"/>
                <a:gd name="T78" fmla="*/ 2147483646 w 136"/>
                <a:gd name="T79" fmla="*/ 2147483646 h 270"/>
                <a:gd name="T80" fmla="*/ 2147483646 w 136"/>
                <a:gd name="T81" fmla="*/ 2147483646 h 270"/>
                <a:gd name="T82" fmla="*/ 2147483646 w 136"/>
                <a:gd name="T83" fmla="*/ 2147483646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3993008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990600" y="2498725"/>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spcBef>
                <a:spcPct val="0"/>
              </a:spcBef>
              <a:buFontTx/>
              <a:buNone/>
            </a:pPr>
            <a:r>
              <a:rPr lang="en-US" sz="4000" b="1">
                <a:solidFill>
                  <a:schemeClr val="accent2"/>
                </a:solidFill>
                <a:latin typeface="Arial Unicode MS" panose="020B0604020202020204" pitchFamily="34" charset="-128"/>
                <a:cs typeface="Arial Unicode MS" panose="020B0604020202020204" pitchFamily="34" charset="-128"/>
              </a:rPr>
              <a:t>Treatment of Cardiogenic Shock </a:t>
            </a:r>
          </a:p>
        </p:txBody>
      </p:sp>
      <p:sp>
        <p:nvSpPr>
          <p:cNvPr id="121859" name="Rectangle 3"/>
          <p:cNvSpPr>
            <a:spLocks noChangeArrowheads="1"/>
          </p:cNvSpPr>
          <p:nvPr/>
        </p:nvSpPr>
        <p:spPr bwMode="auto">
          <a:xfrm>
            <a:off x="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algn="ctr" eaLnBrk="1" hangingPunct="1">
              <a:lnSpc>
                <a:spcPct val="80000"/>
              </a:lnSpc>
              <a:spcBef>
                <a:spcPct val="0"/>
              </a:spcBef>
              <a:buFontTx/>
              <a:buNone/>
            </a:pPr>
            <a:r>
              <a:rPr lang="en-US" sz="3800" b="1">
                <a:solidFill>
                  <a:schemeClr val="bg1"/>
                </a:solidFill>
                <a:latin typeface="Garamond" panose="02020404030301010803" pitchFamily="18" charset="0"/>
              </a:rPr>
              <a:t>Complications After STEMI</a:t>
            </a:r>
          </a:p>
        </p:txBody>
      </p:sp>
    </p:spTree>
    <p:extLst>
      <p:ext uri="{BB962C8B-B14F-4D97-AF65-F5344CB8AC3E}">
        <p14:creationId xmlns:p14="http://schemas.microsoft.com/office/powerpoint/2010/main" val="120884067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449263" y="457200"/>
            <a:ext cx="8229600" cy="1143000"/>
          </a:xfrm>
        </p:spPr>
        <p:txBody>
          <a:bodyPr/>
          <a:lstStyle/>
          <a:p>
            <a:r>
              <a:rPr lang="en-US" sz="3600" b="1" smtClean="0">
                <a:solidFill>
                  <a:schemeClr val="accent2"/>
                </a:solidFill>
                <a:ea typeface="ＭＳ Ｐゴシック" panose="020B0600070205080204" pitchFamily="34" charset="-128"/>
                <a:cs typeface="Arial Unicode MS" panose="020B0604020202020204" pitchFamily="34" charset="-128"/>
              </a:rPr>
              <a:t>Treatment of Cardiogenic Shock</a:t>
            </a:r>
            <a:endParaRPr lang="en-US" sz="3600" smtClean="0">
              <a:ea typeface="ＭＳ Ｐゴシック" panose="020B0600070205080204" pitchFamily="34" charset="-128"/>
              <a:cs typeface="Geneva" pitchFamily="1" charset="0"/>
            </a:endParaRPr>
          </a:p>
        </p:txBody>
      </p:sp>
      <p:sp>
        <p:nvSpPr>
          <p:cNvPr id="122883" name="TextBox 3"/>
          <p:cNvSpPr txBox="1">
            <a:spLocks noChangeArrowheads="1"/>
          </p:cNvSpPr>
          <p:nvPr/>
        </p:nvSpPr>
        <p:spPr bwMode="auto">
          <a:xfrm>
            <a:off x="2028825" y="2143125"/>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Emergency revascularization with either PCI or CABG is recommended in suitable patients with cardiogenic shock due to pump failure after STEMI irrespective of the time delay from MI onset. </a:t>
            </a:r>
          </a:p>
        </p:txBody>
      </p:sp>
      <p:sp>
        <p:nvSpPr>
          <p:cNvPr id="122884" name="TextBox 2"/>
          <p:cNvSpPr txBox="1">
            <a:spLocks noChangeArrowheads="1"/>
          </p:cNvSpPr>
          <p:nvPr/>
        </p:nvSpPr>
        <p:spPr bwMode="auto">
          <a:xfrm>
            <a:off x="2028825" y="4213225"/>
            <a:ext cx="678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a:t>In the absence of contraindications, fibrinolytic therapy should be administered to patients with STEMI and cardiogenic shock who are unsuitable candidates for either PCI or CABG. </a:t>
            </a:r>
          </a:p>
        </p:txBody>
      </p:sp>
      <p:grpSp>
        <p:nvGrpSpPr>
          <p:cNvPr id="122885" name="Group 3"/>
          <p:cNvGrpSpPr>
            <a:grpSpLocks/>
          </p:cNvGrpSpPr>
          <p:nvPr/>
        </p:nvGrpSpPr>
        <p:grpSpPr bwMode="auto">
          <a:xfrm>
            <a:off x="293688" y="1992313"/>
            <a:ext cx="1216025" cy="942975"/>
            <a:chOff x="3810000" y="1524000"/>
            <a:chExt cx="1216025" cy="942975"/>
          </a:xfrm>
        </p:grpSpPr>
        <p:grpSp>
          <p:nvGrpSpPr>
            <p:cNvPr id="122897" name="Group 95"/>
            <p:cNvGrpSpPr>
              <a:grpSpLocks/>
            </p:cNvGrpSpPr>
            <p:nvPr/>
          </p:nvGrpSpPr>
          <p:grpSpPr bwMode="auto">
            <a:xfrm>
              <a:off x="3810000" y="1524000"/>
              <a:ext cx="1216025" cy="942975"/>
              <a:chOff x="3986" y="942"/>
              <a:chExt cx="766" cy="594"/>
            </a:xfrm>
          </p:grpSpPr>
          <p:sp>
            <p:nvSpPr>
              <p:cNvPr id="12289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290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290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290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290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2290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2290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2290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22898"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grpSp>
        <p:nvGrpSpPr>
          <p:cNvPr id="122886" name="Group 3"/>
          <p:cNvGrpSpPr>
            <a:grpSpLocks/>
          </p:cNvGrpSpPr>
          <p:nvPr/>
        </p:nvGrpSpPr>
        <p:grpSpPr bwMode="auto">
          <a:xfrm>
            <a:off x="292100" y="3997325"/>
            <a:ext cx="1216025" cy="942975"/>
            <a:chOff x="3810000" y="1524000"/>
            <a:chExt cx="1216025" cy="942975"/>
          </a:xfrm>
        </p:grpSpPr>
        <p:grpSp>
          <p:nvGrpSpPr>
            <p:cNvPr id="122887" name="Group 95"/>
            <p:cNvGrpSpPr>
              <a:grpSpLocks/>
            </p:cNvGrpSpPr>
            <p:nvPr/>
          </p:nvGrpSpPr>
          <p:grpSpPr bwMode="auto">
            <a:xfrm>
              <a:off x="3810000" y="1524000"/>
              <a:ext cx="1216025" cy="942975"/>
              <a:chOff x="3986" y="942"/>
              <a:chExt cx="766" cy="594"/>
            </a:xfrm>
          </p:grpSpPr>
          <p:sp>
            <p:nvSpPr>
              <p:cNvPr id="12288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289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289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289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buFontTx/>
                  <a:buNone/>
                </a:pPr>
                <a:endParaRPr lang="en-US" sz="2400">
                  <a:solidFill>
                    <a:schemeClr val="bg1"/>
                  </a:solidFill>
                </a:endParaRPr>
              </a:p>
            </p:txBody>
          </p:sp>
          <p:sp>
            <p:nvSpPr>
              <p:cNvPr id="12289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a:t>
                </a:r>
                <a:endParaRPr lang="en-US" sz="1800"/>
              </a:p>
            </p:txBody>
          </p:sp>
          <p:sp>
            <p:nvSpPr>
              <p:cNvPr id="12289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IIa</a:t>
                </a:r>
                <a:endParaRPr lang="en-US" sz="1800"/>
              </a:p>
            </p:txBody>
          </p:sp>
          <p:sp>
            <p:nvSpPr>
              <p:cNvPr id="12289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IIb</a:t>
                </a:r>
                <a:endParaRPr lang="en-US" sz="1800"/>
              </a:p>
            </p:txBody>
          </p:sp>
          <p:sp>
            <p:nvSpPr>
              <p:cNvPr id="12289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Geneva" pitchFamily="1" charset="0"/>
                  </a:defRPr>
                </a:lvl1pPr>
                <a:lvl2pPr marL="742950" indent="-285750">
                  <a:spcBef>
                    <a:spcPct val="20000"/>
                  </a:spcBef>
                  <a:buChar char="–"/>
                  <a:defRPr sz="2800">
                    <a:solidFill>
                      <a:schemeClr val="tx1"/>
                    </a:solidFill>
                    <a:latin typeface="Arial" panose="020B0604020202020204" pitchFamily="34" charset="0"/>
                    <a:ea typeface="Geneva" pitchFamily="1" charset="0"/>
                    <a:cs typeface="Geneva" pitchFamily="1" charset="0"/>
                  </a:defRPr>
                </a:lvl2pPr>
                <a:lvl3pPr marL="1143000" indent="-228600">
                  <a:spcBef>
                    <a:spcPct val="20000"/>
                  </a:spcBef>
                  <a:buChar char="•"/>
                  <a:defRPr sz="2400">
                    <a:solidFill>
                      <a:schemeClr val="tx1"/>
                    </a:solidFill>
                    <a:latin typeface="Arial" panose="020B0604020202020204" pitchFamily="34" charset="0"/>
                    <a:ea typeface="Geneva" pitchFamily="1" charset="0"/>
                    <a:cs typeface="Geneva" pitchFamily="1" charset="0"/>
                  </a:defRPr>
                </a:lvl3pPr>
                <a:lvl4pPr marL="16002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4pPr>
                <a:lvl5pPr marL="2057400" indent="-228600">
                  <a:spcBef>
                    <a:spcPct val="20000"/>
                  </a:spcBef>
                  <a:buChar char="»"/>
                  <a:defRPr sz="2000">
                    <a:solidFill>
                      <a:schemeClr val="tx1"/>
                    </a:solidFill>
                    <a:latin typeface="Arial" panose="020B0604020202020204" pitchFamily="34" charset="0"/>
                    <a:ea typeface="Geneva" pitchFamily="1" charset="0"/>
                    <a:cs typeface="Geneva" pitchFamily="1"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Geneva" pitchFamily="1" charset="0"/>
                    <a:cs typeface="Geneva" pitchFamily="1" charset="0"/>
                  </a:defRPr>
                </a:lvl9pPr>
              </a:lstStyle>
              <a:p>
                <a:pPr eaLnBrk="1" hangingPunct="1">
                  <a:spcBef>
                    <a:spcPct val="0"/>
                  </a:spcBef>
                  <a:buFontTx/>
                  <a:buNone/>
                </a:pPr>
                <a:r>
                  <a:rPr lang="en-US" sz="1800" b="1"/>
                  <a:t>III</a:t>
                </a:r>
                <a:endParaRPr lang="en-US" sz="1800"/>
              </a:p>
            </p:txBody>
          </p:sp>
        </p:grpSp>
        <p:sp>
          <p:nvSpPr>
            <p:cNvPr id="122888"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panose="020B0A04020102020204" pitchFamily="34" charset="0"/>
                </a:rPr>
                <a:t>B</a:t>
              </a:r>
            </a:p>
          </p:txBody>
        </p:sp>
      </p:grpSp>
    </p:spTree>
    <p:extLst>
      <p:ext uri="{BB962C8B-B14F-4D97-AF65-F5344CB8AC3E}">
        <p14:creationId xmlns:p14="http://schemas.microsoft.com/office/powerpoint/2010/main" val="870453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989</TotalTime>
  <Words>7172</Words>
  <Application>Microsoft Office PowerPoint</Application>
  <PresentationFormat>On-screen Show (4:3)</PresentationFormat>
  <Paragraphs>1123</Paragraphs>
  <Slides>123</Slides>
  <Notes>61</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42" baseType="lpstr">
      <vt:lpstr>Arial Unicode MS</vt:lpstr>
      <vt:lpstr>ＭＳ Ｐゴシック</vt:lpstr>
      <vt:lpstr>ＭＳ Ｐゴシック</vt:lpstr>
      <vt:lpstr>Angsana New</vt:lpstr>
      <vt:lpstr>Arial</vt:lpstr>
      <vt:lpstr>Arial Black</vt:lpstr>
      <vt:lpstr>Calibri</vt:lpstr>
      <vt:lpstr>Century Gothic</vt:lpstr>
      <vt:lpstr>Courier New</vt:lpstr>
      <vt:lpstr>Garamond</vt:lpstr>
      <vt:lpstr>Geneva</vt:lpstr>
      <vt:lpstr>Helvetica</vt:lpstr>
      <vt:lpstr>Lucida Sans</vt:lpstr>
      <vt:lpstr>Symbol</vt:lpstr>
      <vt:lpstr>Times New Roman</vt:lpstr>
      <vt:lpstr>Wingdings</vt:lpstr>
      <vt:lpstr>Wingdings 3</vt:lpstr>
      <vt:lpstr>Ion</vt:lpstr>
      <vt:lpstr>Document</vt:lpstr>
      <vt:lpstr>Risk stratification and medical management of STEMI                                   Dr Saidalavi                                                      17-5-12                                             </vt:lpstr>
      <vt:lpstr>OUTLINE</vt:lpstr>
      <vt:lpstr>Criteria for Diagnosis</vt:lpstr>
      <vt:lpstr> Universal definition MI</vt:lpstr>
      <vt:lpstr>Universal definition MI</vt:lpstr>
      <vt:lpstr>Risk stratification of STEMI</vt:lpstr>
      <vt:lpstr>PowerPoint Presentation</vt:lpstr>
      <vt:lpstr>Risk Stratification</vt:lpstr>
      <vt:lpstr>Acute Phase Risk Stratification: Electrocardiographic features</vt:lpstr>
      <vt:lpstr>Acute Phase Risk Stratification: Importance of LV dysfunction</vt:lpstr>
      <vt:lpstr>Risk Scores</vt:lpstr>
      <vt:lpstr>TIMI 30-day MORTALITY</vt:lpstr>
      <vt:lpstr>TIMI 1yr MORTALITY (30-day survivors)</vt:lpstr>
      <vt:lpstr>The Thrombolysis In Myocardial Infarction (TIMI) risk index (TRI)</vt:lpstr>
      <vt:lpstr>TIMI risk index and mortality ( Stephen D et al. Application of the Thrombolysis In Myocardial Infarction Risk Index in Non–ST-Segment Elevation Myocardial Infarction Evaluation of Patients in the National Registry of Myocardial Infarction, JAAC: Vol. 47, No. 8, 2006)</vt:lpstr>
      <vt:lpstr>GRACE RISK SCORE</vt:lpstr>
      <vt:lpstr>PowerPoint Presentation</vt:lpstr>
      <vt:lpstr>PowerPoint Presentation</vt:lpstr>
      <vt:lpstr>Cadillac risk score</vt:lpstr>
      <vt:lpstr>Zwolle primary PCI index</vt:lpstr>
      <vt:lpstr>MEDICAL MANAGEMENT</vt:lpstr>
      <vt:lpstr>2013 ACC/AHA Guideline for the Management of ST-Elevation Myocardial Infarction.  2015 ACC/AHA/SCAI Focused Update on Primary PCI for Patients with STEMI.  2016 ACC/AHA Guideline Focused Update on Duration of Dual Antiplatelet Therapy in Patients With Coronary Artery Disease</vt:lpstr>
      <vt:lpstr>PowerPoint Presentation</vt:lpstr>
      <vt:lpstr>Reperfusion Therapy for Patients with STEMI</vt:lpstr>
      <vt:lpstr>Invasive strategy preferred</vt:lpstr>
      <vt:lpstr>Fibrinolysis preferred</vt:lpstr>
      <vt:lpstr>Control of cardiac pain</vt:lpstr>
      <vt:lpstr>Control of cardiac pain</vt:lpstr>
      <vt:lpstr>Regional Systems of STEMI Care, Reperfusion Therapy, and Time-to-Treatment Goals </vt:lpstr>
      <vt:lpstr>Regional Systems of STEMI Care, Reperfusion Therapy, and Time-to-Treatment Goals </vt:lpstr>
      <vt:lpstr>Regional Systems of STEMI Care, Reperfusion Therapy, and Time-to-Treatment Goals </vt:lpstr>
      <vt:lpstr>PowerPoint Presentation</vt:lpstr>
      <vt:lpstr>Primary PCI in STEMI</vt:lpstr>
      <vt:lpstr>PowerPoint Presentation</vt:lpstr>
      <vt:lpstr>Aspiration Thrombectomy</vt:lpstr>
      <vt:lpstr>PowerPoint Presentation</vt:lpstr>
      <vt:lpstr>Use of Stents in Patients With STEMI</vt:lpstr>
      <vt:lpstr>PowerPoint Presentation</vt:lpstr>
      <vt:lpstr>Adjunctive Antithrombotic Therapy to Support Reperfusion With Primary PCI</vt:lpstr>
      <vt:lpstr>Adjunctive Antithrombotic Therapy to Support Reperfusion With Primary PCI (cont.)</vt:lpstr>
      <vt:lpstr>Adjunctive Antithrombotic Therapy to Support Reperfusion With Primary PCI (cont.)</vt:lpstr>
      <vt:lpstr>Adjunctive Antithrombotic Therapy to Support Reperfusion With Primary PCI (cont.)</vt:lpstr>
      <vt:lpstr>Duration of DAPT in Patients With ACS Treated With PCI 2016</vt:lpstr>
      <vt:lpstr>Duration of DAPT in Patients With ACS  Treated With PCI (cont’d)</vt:lpstr>
      <vt:lpstr>PowerPoint Presentation</vt:lpstr>
      <vt:lpstr>Fibrinolytic Therapy When There Is an Anticipated Delay to Performing Primary PCI Within 120 Minutes of FMC</vt:lpstr>
      <vt:lpstr>Indications for Fibrinolytic Therapy When There Is a &gt;120-Minute Delay From FMC to Primary PCI</vt:lpstr>
      <vt:lpstr>Importance of time to reperfusion in patients undergoing fibrinolysis  (National Cardiovascular Data Registry )</vt:lpstr>
      <vt:lpstr>Data from 22 trials of fibrinolytic therapy (Boersma E, et al: Early thrombolytic treatment in acute myocardial infarction: Reappraisal of the golden hour. Lancet 348:771, 1996)</vt:lpstr>
      <vt:lpstr>Contraindications and Cautions for Fibrinolysis in STEMI </vt:lpstr>
      <vt:lpstr>Contraindications and Cautions for Fibrinolysis in STEMI </vt:lpstr>
      <vt:lpstr>Comparison of Approved Fibrinolytic Agents</vt:lpstr>
      <vt:lpstr>Adjunctive Antiplatelet Therapy With Fibrinolysis</vt:lpstr>
      <vt:lpstr>Adjunctive Antiplatelet Therapy With Fibrinolysis</vt:lpstr>
      <vt:lpstr>Adjunctive Antiplatelet Therapy With Fibrinolysis</vt:lpstr>
      <vt:lpstr>Adjunctive Anticoagulant Therapy With Fibrinolysis</vt:lpstr>
      <vt:lpstr>Adjunctive Antithrombotic Therapy to Support Reperfusion With Fibrinolytic Therapy</vt:lpstr>
      <vt:lpstr>Adjunctive Antithrombotic Therapy to Support Reperfusion With Fibrinolytic Therapy (cont.)</vt:lpstr>
      <vt:lpstr>Duration of DAPT in Patients With STEMI Treated With Fibrinolytic Therapy (2016)</vt:lpstr>
      <vt:lpstr>Assessment of Reperfusion after fibrinolysis </vt:lpstr>
      <vt:lpstr>PowerPoint Presentation</vt:lpstr>
      <vt:lpstr>Transfer of Patients With STEMI to a PCI-Capable Hospital for Coronary Angiography After Fibrinolytic Therapy</vt:lpstr>
      <vt:lpstr>Indications for Transfer for Angiography After Fibrinolytic Therapy</vt:lpstr>
      <vt:lpstr>PowerPoint Presentation</vt:lpstr>
      <vt:lpstr>Coronary Angiography in Patients Who Initially Were Managed With Fibrinolytic Therapy or Who Did Not Receive Reperfusion</vt:lpstr>
      <vt:lpstr>Coronary Angiography in Patients Who Initially Were Managed With Fibrinolytic Therapy or Who Did Not Receive Reperfusion</vt:lpstr>
      <vt:lpstr>Indications for Coronary Angiography in Patients Who Were Managed With Fibrinolytic Therapy or Who Did Not Receive Reperfusion Therapy</vt:lpstr>
      <vt:lpstr>Late fibrinolysis</vt:lpstr>
      <vt:lpstr>PowerPoint Presentation</vt:lpstr>
      <vt:lpstr>PCI of an Infarct Artery in Patients Who Initially Were Managed With Fibrinolysis or Who Did Not Receive Reperfusion Therapy</vt:lpstr>
      <vt:lpstr>Indications for PCI of an Infarct Artery in Patients Who Were Managed With Fibrinolytic Therapy or Who Did Not Receive Reperfusion Therapy</vt:lpstr>
      <vt:lpstr>Adjunctive Antithrombotic Therapy to Support PCI After Fibrinolytic Therapy</vt:lpstr>
      <vt:lpstr>Adjunctive Antithrombotic Therapy to Support PCI After Fibrinolytic Therapy (cont.)</vt:lpstr>
      <vt:lpstr>Adjunctive Antithrombotic Therapy to Support PCI After Fibrinolytic Therapy (cont.)</vt:lpstr>
      <vt:lpstr>PowerPoint Presentation</vt:lpstr>
      <vt:lpstr>PCI of a Noninfarct Artery Before Hospital Discharge</vt:lpstr>
      <vt:lpstr>PowerPoint Presentation</vt:lpstr>
      <vt:lpstr>PowerPoint Presentation</vt:lpstr>
      <vt:lpstr>CABG in Patients With STEMI</vt:lpstr>
      <vt:lpstr>CABG in Patients With STEMI</vt:lpstr>
      <vt:lpstr>Timing of Urgent CABG in Patients With STEMI in Relation to Use of Antiplatelet Agents</vt:lpstr>
      <vt:lpstr>Timing of Urgent CABG in Patients With STEMI in Relation to Use of Antiplatelet Agents</vt:lpstr>
      <vt:lpstr>PowerPoint Presentation</vt:lpstr>
      <vt:lpstr>Beta-Blockers</vt:lpstr>
      <vt:lpstr>Beta-Blockers</vt:lpstr>
      <vt:lpstr>Beta Blockers</vt:lpstr>
      <vt:lpstr>Beta Blockers</vt:lpstr>
      <vt:lpstr>Renin-Angiotensin-Aldosterone System Inhibitors</vt:lpstr>
      <vt:lpstr>Renin-Angiotensin-Aldosterone System Inhibitors</vt:lpstr>
      <vt:lpstr>ACE inhibitors on mortality after MI- from long-term trials.</vt:lpstr>
      <vt:lpstr>ACE inhibitors on mortality after MI- from short-term trials.</vt:lpstr>
      <vt:lpstr>Angiotensin II receptor blockers VALIANT TRIAL-Mortality </vt:lpstr>
      <vt:lpstr>Angiotensin II receptor blockers   VALIANT TRIAL-MACE</vt:lpstr>
      <vt:lpstr>Aldosterone blockade</vt:lpstr>
      <vt:lpstr>Calcium Channel Antagonists</vt:lpstr>
      <vt:lpstr>Intensive Glucose Control in STEMI</vt:lpstr>
      <vt:lpstr>Lipid Management</vt:lpstr>
      <vt:lpstr>PowerPoint Presentation</vt:lpstr>
      <vt:lpstr>Treatment of Cardiogenic Shock</vt:lpstr>
      <vt:lpstr>Treatment of Cardiogenic Shock</vt:lpstr>
      <vt:lpstr>PowerPoint Presentation</vt:lpstr>
      <vt:lpstr>Implantable Cardioverter-Defibrillator Therapy Before Discharge</vt:lpstr>
      <vt:lpstr>PowerPoint Presentation</vt:lpstr>
      <vt:lpstr>Pacing in STEMI</vt:lpstr>
      <vt:lpstr>PowerPoint Presentation</vt:lpstr>
      <vt:lpstr>Pericarditis</vt:lpstr>
      <vt:lpstr>Management of Pericarditis After STEMI </vt:lpstr>
      <vt:lpstr>PowerPoint Presentation</vt:lpstr>
      <vt:lpstr>Anticoagulation</vt:lpstr>
      <vt:lpstr>Anticoagulation</vt:lpstr>
      <vt:lpstr>PowerPoint Presentation</vt:lpstr>
      <vt:lpstr>Late risk stratification</vt:lpstr>
      <vt:lpstr>PowerPoint Presentation</vt:lpstr>
      <vt:lpstr>Use of Noninvasive Testing for Ischemia Before Discharge </vt:lpstr>
      <vt:lpstr>Post MI Management: Pre-discharge TMT</vt:lpstr>
      <vt:lpstr>Assessment of LV Function </vt:lpstr>
      <vt:lpstr>Assessment of Risk for SCD </vt:lpstr>
      <vt:lpstr>Posthospitalization Plan of Care </vt:lpstr>
      <vt:lpstr>LIFE-STYLE MODIFICATION</vt:lpstr>
      <vt:lpstr>Secondary Prevention and Long Term Management</vt:lpstr>
      <vt:lpstr>Secondary Prevention and Long Term Management</vt:lpstr>
      <vt:lpstr>Potential Cumulative Impact of  2° Prevention Treatments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Akshay U Desai</dc:creator>
  <cp:lastModifiedBy>best</cp:lastModifiedBy>
  <cp:revision>77</cp:revision>
  <dcterms:created xsi:type="dcterms:W3CDTF">2006-08-16T00:00:00Z</dcterms:created>
  <dcterms:modified xsi:type="dcterms:W3CDTF">2016-05-15T06:06:26Z</dcterms:modified>
</cp:coreProperties>
</file>